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handoutMasterIdLst>
    <p:handoutMasterId r:id="rId24"/>
  </p:handoutMasterIdLst>
  <p:sldIdLst>
    <p:sldId id="344" r:id="rId5"/>
    <p:sldId id="343" r:id="rId6"/>
    <p:sldId id="342" r:id="rId7"/>
    <p:sldId id="323" r:id="rId8"/>
    <p:sldId id="341" r:id="rId9"/>
    <p:sldId id="337" r:id="rId10"/>
    <p:sldId id="338" r:id="rId11"/>
    <p:sldId id="340" r:id="rId12"/>
    <p:sldId id="335" r:id="rId13"/>
    <p:sldId id="331" r:id="rId14"/>
    <p:sldId id="332" r:id="rId15"/>
    <p:sldId id="333" r:id="rId16"/>
    <p:sldId id="334" r:id="rId17"/>
    <p:sldId id="345" r:id="rId18"/>
    <p:sldId id="324" r:id="rId19"/>
    <p:sldId id="347" r:id="rId20"/>
    <p:sldId id="346" r:id="rId21"/>
    <p:sldId id="348" r:id="rId2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5B8BF"/>
    <a:srgbClr val="5869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388" autoAdjust="0"/>
  </p:normalViewPr>
  <p:slideViewPr>
    <p:cSldViewPr snapToGrid="0">
      <p:cViewPr varScale="1">
        <p:scale>
          <a:sx n="82" d="100"/>
          <a:sy n="82" d="100"/>
        </p:scale>
        <p:origin x="894" y="90"/>
      </p:cViewPr>
      <p:guideLst/>
    </p:cSldViewPr>
  </p:slideViewPr>
  <p:outlineViewPr>
    <p:cViewPr>
      <p:scale>
        <a:sx n="33" d="100"/>
        <a:sy n="33" d="100"/>
      </p:scale>
      <p:origin x="0" y="-7776"/>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3480" y="5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50702-3C68-4B14-B819-72B57D27F94A}"/>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a:extLst>
              <a:ext uri="{FF2B5EF4-FFF2-40B4-BE49-F238E27FC236}">
                <a16:creationId xmlns:a16="http://schemas.microsoft.com/office/drawing/2014/main" id="{EF0F4880-E690-44D0-8356-A9E7BDBAB098}"/>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4BE6205E-B305-4B90-9534-3C5E99A0275E}" type="datetimeFigureOut">
              <a:rPr lang="en-US" smtClean="0"/>
              <a:t>11/20/2024</a:t>
            </a:fld>
            <a:endParaRPr lang="en-US" dirty="0"/>
          </a:p>
        </p:txBody>
      </p:sp>
      <p:sp>
        <p:nvSpPr>
          <p:cNvPr id="4" name="Footer Placeholder 3">
            <a:extLst>
              <a:ext uri="{FF2B5EF4-FFF2-40B4-BE49-F238E27FC236}">
                <a16:creationId xmlns:a16="http://schemas.microsoft.com/office/drawing/2014/main" id="{26B4ACF6-39FD-4B08-A7D5-5BFDC37B4625}"/>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AF7C9FD2-2C57-4DE7-8EA4-86DEE80B988D}"/>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00AC623C-86E0-4A85-83FB-F4A716956FD4}" type="slidenum">
              <a:rPr lang="en-US" smtClean="0"/>
              <a:t>‹#›</a:t>
            </a:fld>
            <a:endParaRPr lang="en-US" dirty="0"/>
          </a:p>
        </p:txBody>
      </p:sp>
    </p:spTree>
    <p:extLst>
      <p:ext uri="{BB962C8B-B14F-4D97-AF65-F5344CB8AC3E}">
        <p14:creationId xmlns:p14="http://schemas.microsoft.com/office/powerpoint/2010/main" val="1693955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233722F1-E430-42A1-A473-1759336AECCE}" type="datetimeFigureOut">
              <a:rPr lang="en-US" smtClean="0"/>
              <a:t>11/20/2024</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C37D7554-D10C-4E29-B8E6-BB7111FA614F}" type="slidenum">
              <a:rPr lang="en-US" smtClean="0"/>
              <a:t>‹#›</a:t>
            </a:fld>
            <a:endParaRPr lang="en-US" dirty="0"/>
          </a:p>
        </p:txBody>
      </p:sp>
    </p:spTree>
    <p:extLst>
      <p:ext uri="{BB962C8B-B14F-4D97-AF65-F5344CB8AC3E}">
        <p14:creationId xmlns:p14="http://schemas.microsoft.com/office/powerpoint/2010/main" val="351734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a:t>
            </a:fld>
            <a:endParaRPr lang="en-US" dirty="0"/>
          </a:p>
        </p:txBody>
      </p:sp>
    </p:spTree>
    <p:extLst>
      <p:ext uri="{BB962C8B-B14F-4D97-AF65-F5344CB8AC3E}">
        <p14:creationId xmlns:p14="http://schemas.microsoft.com/office/powerpoint/2010/main" val="387477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5" y="690511"/>
            <a:ext cx="5185821" cy="5253089"/>
          </a:xfrm>
        </p:spPr>
        <p:txBody>
          <a:bodyPr anchor="b">
            <a:normAutofit/>
          </a:bodyPr>
          <a:lstStyle>
            <a:lvl1pPr>
              <a:defRPr sz="6000">
                <a:solidFill>
                  <a:schemeClr val="bg1"/>
                </a:solidFill>
              </a:defRPr>
            </a:lvl1pPr>
          </a:lstStyle>
          <a:p>
            <a:r>
              <a:rPr lang="en-US" dirty="0"/>
              <a:t>Click to add title</a:t>
            </a:r>
          </a:p>
        </p:txBody>
      </p:sp>
    </p:spTree>
    <p:extLst>
      <p:ext uri="{BB962C8B-B14F-4D97-AF65-F5344CB8AC3E}">
        <p14:creationId xmlns:p14="http://schemas.microsoft.com/office/powerpoint/2010/main" val="1784555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1468814" y="2057400"/>
            <a:ext cx="3091027" cy="3867538"/>
          </a:xfrm>
        </p:spPr>
        <p:txBody>
          <a:bodyPr lIns="0">
            <a:normAutofit/>
          </a:bodyPr>
          <a:lstStyle>
            <a:lvl1pPr marL="0" indent="0">
              <a:lnSpc>
                <a:spcPct val="100000"/>
              </a:lnSpc>
              <a:spcBef>
                <a:spcPts val="0"/>
              </a:spcBef>
              <a:spcAft>
                <a:spcPts val="1200"/>
              </a:spcAft>
              <a:buNone/>
              <a:defRPr sz="2000"/>
            </a:lvl1pPr>
            <a:lvl2pPr marL="800100" indent="-342900">
              <a:lnSpc>
                <a:spcPct val="100000"/>
              </a:lnSpc>
              <a:spcBef>
                <a:spcPts val="0"/>
              </a:spcBef>
              <a:spcAft>
                <a:spcPts val="1200"/>
              </a:spcAft>
              <a:buFont typeface="Arial" panose="020B0604020202020204" pitchFamily="34" charset="0"/>
              <a:buChar char="•"/>
              <a:defRPr sz="2000"/>
            </a:lvl2pPr>
            <a:lvl3pPr marL="1257300" indent="-342900">
              <a:spcBef>
                <a:spcPts val="0"/>
              </a:spcBef>
              <a:spcAft>
                <a:spcPts val="1200"/>
              </a:spcAft>
              <a:buFont typeface="Arial" panose="020B0604020202020204" pitchFamily="34" charset="0"/>
              <a:buChar char="•"/>
              <a:defRPr sz="2000"/>
            </a:lvl3pPr>
            <a:lvl4pPr marL="1714500" indent="-342900">
              <a:spcBef>
                <a:spcPts val="0"/>
              </a:spcBef>
              <a:spcAft>
                <a:spcPts val="1200"/>
              </a:spcAft>
              <a:buFont typeface="Arial" panose="020B0604020202020204" pitchFamily="34" charset="0"/>
              <a:buChar char="•"/>
              <a:defRPr sz="2000"/>
            </a:lvl4pPr>
            <a:lvl5pPr marL="2171700" indent="-342900">
              <a:spcBef>
                <a:spcPts val="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able Placeholder 13">
            <a:extLst>
              <a:ext uri="{FF2B5EF4-FFF2-40B4-BE49-F238E27FC236}">
                <a16:creationId xmlns:a16="http://schemas.microsoft.com/office/drawing/2014/main" id="{EA708189-1532-1BDD-104F-4D8556146CEE}"/>
              </a:ext>
            </a:extLst>
          </p:cNvPr>
          <p:cNvSpPr>
            <a:spLocks noGrp="1"/>
          </p:cNvSpPr>
          <p:nvPr>
            <p:ph type="tbl" sz="quarter" idx="12"/>
          </p:nvPr>
        </p:nvSpPr>
        <p:spPr>
          <a:xfrm>
            <a:off x="5097463" y="2051976"/>
            <a:ext cx="6180137" cy="3867538"/>
          </a:xfrm>
        </p:spPr>
        <p:txBody>
          <a:bodyPr>
            <a:normAutofit/>
          </a:bodyPr>
          <a:lstStyle>
            <a:lvl1pPr>
              <a:defRPr sz="2000"/>
            </a:lvl1pPr>
          </a:lstStyle>
          <a:p>
            <a:r>
              <a:rPr lang="en-US"/>
              <a:t>Click icon to add table</a:t>
            </a:r>
            <a:endParaRPr lang="en-US" dirty="0"/>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6E0EC71B-95A1-C740-6B1F-F8DF02E2D1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3409299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2 Content 2">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8" name="Content Placeholder 7">
            <a:extLst>
              <a:ext uri="{FF2B5EF4-FFF2-40B4-BE49-F238E27FC236}">
                <a16:creationId xmlns:a16="http://schemas.microsoft.com/office/drawing/2014/main" id="{8B0AB10A-3CAB-D4C0-3CB1-401461802BD3}"/>
              </a:ext>
            </a:extLst>
          </p:cNvPr>
          <p:cNvSpPr>
            <a:spLocks noGrp="1"/>
          </p:cNvSpPr>
          <p:nvPr>
            <p:ph sz="quarter" idx="10" hasCustomPrompt="1"/>
          </p:nvPr>
        </p:nvSpPr>
        <p:spPr>
          <a:xfrm>
            <a:off x="1468814" y="2066731"/>
            <a:ext cx="6452876" cy="3867538"/>
          </a:xfrm>
        </p:spPr>
        <p:txBody>
          <a:bodyPr lIns="0">
            <a:normAutofit/>
          </a:bodyPr>
          <a:lstStyle>
            <a:lvl1pPr>
              <a:lnSpc>
                <a:spcPct val="100000"/>
              </a:lnSpc>
              <a:spcAft>
                <a:spcPts val="600"/>
              </a:spcAft>
              <a:defRPr sz="2000"/>
            </a:lvl1pPr>
            <a:lvl2pPr>
              <a:lnSpc>
                <a:spcPct val="100000"/>
              </a:lnSpc>
              <a:spcAft>
                <a:spcPts val="600"/>
              </a:spcAft>
              <a:defRPr sz="2000"/>
            </a:lvl2pPr>
            <a:lvl3pPr>
              <a:lnSpc>
                <a:spcPct val="100000"/>
              </a:lnSpc>
              <a:spcBef>
                <a:spcPts val="1000"/>
              </a:spcBef>
              <a:spcAft>
                <a:spcPts val="600"/>
              </a:spcAft>
              <a:defRPr sz="2000"/>
            </a:lvl3pPr>
            <a:lvl4pPr>
              <a:lnSpc>
                <a:spcPct val="100000"/>
              </a:lnSpc>
              <a:spcAft>
                <a:spcPts val="1200"/>
              </a:spcAft>
              <a:defRPr sz="2000"/>
            </a:lvl4pPr>
            <a:lvl5pP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7">
            <a:extLst>
              <a:ext uri="{FF2B5EF4-FFF2-40B4-BE49-F238E27FC236}">
                <a16:creationId xmlns:a16="http://schemas.microsoft.com/office/drawing/2014/main" id="{7DBA8ADB-B20F-8404-46AB-AF67E25C7C75}"/>
              </a:ext>
            </a:extLst>
          </p:cNvPr>
          <p:cNvSpPr>
            <a:spLocks noGrp="1"/>
          </p:cNvSpPr>
          <p:nvPr>
            <p:ph sz="quarter" idx="11" hasCustomPrompt="1"/>
          </p:nvPr>
        </p:nvSpPr>
        <p:spPr>
          <a:xfrm>
            <a:off x="8169196" y="2066731"/>
            <a:ext cx="3108391" cy="3867538"/>
          </a:xfrm>
        </p:spPr>
        <p:txBody>
          <a:bodyPr lIns="0">
            <a:normAutofit/>
          </a:bodyPr>
          <a:lstStyle>
            <a:lvl1pPr marL="0" indent="0">
              <a:lnSpc>
                <a:spcPct val="100000"/>
              </a:lnSpc>
              <a:spcAft>
                <a:spcPts val="600"/>
              </a:spcAft>
              <a:buNone/>
              <a:defRPr sz="2000"/>
            </a:lvl1pPr>
            <a:lvl2pPr marL="800100" indent="-342900">
              <a:lnSpc>
                <a:spcPct val="100000"/>
              </a:lnSpc>
              <a:spcAft>
                <a:spcPts val="600"/>
              </a:spcAft>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8814D5F7-E70A-5F97-5C8F-95B9E1B6D492}"/>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852814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9" name="Table Placeholder 8">
            <a:extLst>
              <a:ext uri="{FF2B5EF4-FFF2-40B4-BE49-F238E27FC236}">
                <a16:creationId xmlns:a16="http://schemas.microsoft.com/office/drawing/2014/main" id="{CB43608F-0A38-CF4A-4B3B-F1212E786FDE}"/>
              </a:ext>
            </a:extLst>
          </p:cNvPr>
          <p:cNvSpPr>
            <a:spLocks noGrp="1"/>
          </p:cNvSpPr>
          <p:nvPr>
            <p:ph type="tbl" sz="quarter" idx="10"/>
          </p:nvPr>
        </p:nvSpPr>
        <p:spPr>
          <a:xfrm>
            <a:off x="1487488" y="2057400"/>
            <a:ext cx="9790112" cy="3886200"/>
          </a:xfrm>
        </p:spPr>
        <p:txBody>
          <a:bodyPr>
            <a:normAutofit/>
          </a:bodyPr>
          <a:lstStyle>
            <a:lvl1pPr>
              <a:defRPr sz="2400"/>
            </a:lvl1pPr>
          </a:lstStyle>
          <a:p>
            <a:r>
              <a:rPr lang="en-US"/>
              <a:t>Click icon to add table</a:t>
            </a:r>
            <a:endParaRPr lang="en-US" dirty="0"/>
          </a:p>
        </p:txBody>
      </p:sp>
      <p:sp>
        <p:nvSpPr>
          <p:cNvPr id="2" name="Slide Number Placeholder 5">
            <a:extLst>
              <a:ext uri="{FF2B5EF4-FFF2-40B4-BE49-F238E27FC236}">
                <a16:creationId xmlns:a16="http://schemas.microsoft.com/office/drawing/2014/main" id="{05DA3688-07D1-82D9-6818-C95E9A69C2F1}"/>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691357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4" y="690511"/>
            <a:ext cx="4964671" cy="5253089"/>
          </a:xfrm>
        </p:spPr>
        <p:txBody>
          <a:bodyPr anchor="b">
            <a:normAutofit/>
          </a:bodyPr>
          <a:lstStyle>
            <a:lvl1pPr>
              <a:defRPr sz="6000">
                <a:solidFill>
                  <a:schemeClr val="bg1"/>
                </a:solidFill>
              </a:defRPr>
            </a:lvl1pPr>
          </a:lstStyle>
          <a:p>
            <a:r>
              <a:rPr lang="en-US" dirty="0"/>
              <a:t>Click to add title</a:t>
            </a:r>
          </a:p>
        </p:txBody>
      </p:sp>
      <p:sp>
        <p:nvSpPr>
          <p:cNvPr id="10" name="Content Placeholder 9">
            <a:extLst>
              <a:ext uri="{FF2B5EF4-FFF2-40B4-BE49-F238E27FC236}">
                <a16:creationId xmlns:a16="http://schemas.microsoft.com/office/drawing/2014/main" id="{AD608249-3D60-D3B2-68C5-778D0EA18F2D}"/>
              </a:ext>
            </a:extLst>
          </p:cNvPr>
          <p:cNvSpPr>
            <a:spLocks noGrp="1"/>
          </p:cNvSpPr>
          <p:nvPr>
            <p:ph sz="quarter" idx="10" hasCustomPrompt="1"/>
          </p:nvPr>
        </p:nvSpPr>
        <p:spPr>
          <a:xfrm>
            <a:off x="6282286" y="690465"/>
            <a:ext cx="4784372" cy="5253089"/>
          </a:xfrm>
        </p:spPr>
        <p:txBody>
          <a:bodyPr anchor="ctr">
            <a:normAutofit/>
          </a:bodyPr>
          <a:lstStyle>
            <a:lvl1pPr marL="0" indent="0">
              <a:lnSpc>
                <a:spcPct val="100000"/>
              </a:lnSpc>
              <a:spcBef>
                <a:spcPts val="0"/>
              </a:spcBef>
              <a:spcAft>
                <a:spcPts val="1200"/>
              </a:spcAft>
              <a:buNone/>
              <a:defRPr sz="2000">
                <a:solidFill>
                  <a:schemeClr val="bg1"/>
                </a:solidFill>
              </a:defRPr>
            </a:lvl1pPr>
            <a:lvl2pPr marL="742950" indent="-285750">
              <a:lnSpc>
                <a:spcPct val="100000"/>
              </a:lnSpc>
              <a:spcBef>
                <a:spcPts val="0"/>
              </a:spcBef>
              <a:spcAft>
                <a:spcPts val="1200"/>
              </a:spcAft>
              <a:buFont typeface="Arial" panose="020B0604020202020204" pitchFamily="34" charset="0"/>
              <a:buChar char="•"/>
              <a:defRPr sz="1800">
                <a:solidFill>
                  <a:schemeClr val="bg1"/>
                </a:solidFill>
              </a:defRPr>
            </a:lvl2pPr>
            <a:lvl3pPr marL="1200150" indent="-285750">
              <a:lnSpc>
                <a:spcPct val="100000"/>
              </a:lnSpc>
              <a:spcBef>
                <a:spcPts val="0"/>
              </a:spcBef>
              <a:spcAft>
                <a:spcPts val="1200"/>
              </a:spcAft>
              <a:buFont typeface="Arial" panose="020B0604020202020204" pitchFamily="34" charset="0"/>
              <a:buChar char="•"/>
              <a:defRPr sz="1600">
                <a:solidFill>
                  <a:schemeClr val="bg1"/>
                </a:solidFill>
              </a:defRPr>
            </a:lvl3pPr>
            <a:lvl4pPr marL="1657350" indent="-285750">
              <a:lnSpc>
                <a:spcPct val="100000"/>
              </a:lnSpc>
              <a:spcBef>
                <a:spcPts val="0"/>
              </a:spcBef>
              <a:spcAft>
                <a:spcPts val="1200"/>
              </a:spcAft>
              <a:buFont typeface="Arial" panose="020B0604020202020204" pitchFamily="34" charset="0"/>
              <a:buChar char="•"/>
              <a:defRPr sz="1400">
                <a:solidFill>
                  <a:schemeClr val="bg1"/>
                </a:solidFill>
              </a:defRPr>
            </a:lvl4pPr>
            <a:lvl5pPr marL="2114550" indent="-285750">
              <a:lnSpc>
                <a:spcPct val="100000"/>
              </a:lnSpc>
              <a:spcBef>
                <a:spcPts val="0"/>
              </a:spcBef>
              <a:spcAft>
                <a:spcPts val="1200"/>
              </a:spcAft>
              <a:buFont typeface="Arial" panose="020B0604020202020204" pitchFamily="34" charset="0"/>
              <a:buChar char="•"/>
              <a:defRPr sz="14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3748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p:bg>
      <p:bgPr>
        <a:solidFill>
          <a:schemeClr val="accent2">
            <a:lumMod val="20000"/>
            <a:lumOff val="80000"/>
          </a:schemeClr>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4E9F5D75-1D8F-F695-81F8-4A6D0C67821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3277245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Pictur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1278294"/>
            <a:ext cx="5000318" cy="4904141"/>
          </a:xfrm>
        </p:spPr>
        <p:txBody>
          <a:bodyPr anchor="b">
            <a:normAutofit/>
          </a:bodyPr>
          <a:lstStyle>
            <a:lvl1pPr>
              <a:defRPr sz="3600"/>
            </a:lvl1pPr>
          </a:lstStyle>
          <a:p>
            <a:r>
              <a:rPr lang="en-US" dirty="0"/>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6642169" y="-1"/>
            <a:ext cx="4635426" cy="6857999"/>
          </a:xfrm>
        </p:spPr>
        <p:txBody>
          <a:bodyPr>
            <a:normAutofit/>
          </a:bodyPr>
          <a:lstStyle>
            <a:lvl1pPr marL="0" indent="0" algn="ctr">
              <a:buNone/>
              <a:defRPr sz="2000"/>
            </a:lvl1pPr>
          </a:lstStyle>
          <a:p>
            <a:r>
              <a:rPr lang="en-US"/>
              <a:t>Click icon to add picture</a:t>
            </a:r>
            <a:endParaRPr lang="en-US" dirty="0"/>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9029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Subtitl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3508311"/>
            <a:ext cx="9923770" cy="1438762"/>
          </a:xfrm>
        </p:spPr>
        <p:txBody>
          <a:bodyPr anchor="b">
            <a:normAutofit/>
          </a:bodyPr>
          <a:lstStyle>
            <a:lvl1pPr>
              <a:defRPr sz="3600"/>
            </a:lvl1pPr>
          </a:lstStyle>
          <a:p>
            <a:r>
              <a:rPr lang="en-US" dirty="0"/>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915600" y="0"/>
            <a:ext cx="10361995" cy="3429000"/>
          </a:xfrm>
        </p:spPr>
        <p:txBody>
          <a:bodyPr>
            <a:normAutofit/>
          </a:bodyPr>
          <a:lstStyle>
            <a:lvl1pPr marL="0" indent="0" algn="ctr">
              <a:buNone/>
              <a:defRPr sz="2000"/>
            </a:lvl1pPr>
          </a:lstStyle>
          <a:p>
            <a:r>
              <a:rPr lang="en-US"/>
              <a:t>Click icon to add picture</a:t>
            </a:r>
            <a:endParaRPr lang="en-US" dirty="0"/>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12">
            <a:extLst>
              <a:ext uri="{FF2B5EF4-FFF2-40B4-BE49-F238E27FC236}">
                <a16:creationId xmlns:a16="http://schemas.microsoft.com/office/drawing/2014/main" id="{D179113D-0374-3934-841E-56AD5AFCF977}"/>
              </a:ext>
            </a:extLst>
          </p:cNvPr>
          <p:cNvSpPr>
            <a:spLocks noGrp="1"/>
          </p:cNvSpPr>
          <p:nvPr>
            <p:ph type="body" sz="quarter" idx="12" hasCustomPrompt="1"/>
          </p:nvPr>
        </p:nvSpPr>
        <p:spPr>
          <a:xfrm>
            <a:off x="1353828" y="5228488"/>
            <a:ext cx="9923770" cy="1368256"/>
          </a:xfrm>
          <a:prstGeom prst="rect">
            <a:avLst/>
          </a:prstGeom>
        </p:spPr>
        <p:txBody>
          <a:bodyPr anchor="t">
            <a:normAutofit/>
          </a:bodyPr>
          <a:lstStyle>
            <a:lvl1pPr marL="0" indent="0" algn="l">
              <a:lnSpc>
                <a:spcPct val="80000"/>
              </a:lnSpc>
              <a:spcBef>
                <a:spcPts val="0"/>
              </a:spcBef>
              <a:buNone/>
              <a:defRPr sz="2000" spc="0" baseline="0">
                <a:solidFill>
                  <a:schemeClr val="tx1"/>
                </a:solidFill>
                <a:latin typeface="+mn-lt"/>
              </a:defRPr>
            </a:lvl1pPr>
          </a:lstStyle>
          <a:p>
            <a:pPr lvl="0"/>
            <a:r>
              <a:rPr lang="en-US" dirty="0"/>
              <a:t>Click to add subtitle</a:t>
            </a:r>
          </a:p>
        </p:txBody>
      </p:sp>
    </p:spTree>
    <p:extLst>
      <p:ext uri="{BB962C8B-B14F-4D97-AF65-F5344CB8AC3E}">
        <p14:creationId xmlns:p14="http://schemas.microsoft.com/office/powerpoint/2010/main" val="3227224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5" y="503852"/>
            <a:ext cx="9150675" cy="1427585"/>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50153" y="2108722"/>
            <a:ext cx="8552264" cy="4119463"/>
          </a:xfrm>
        </p:spPr>
        <p:txBody>
          <a:bodyPr lIns="0" tIns="0" rIns="0" bIns="0">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5DABAFC1-3E76-DCE6-3A6D-E0020C5BE8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373596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6"/>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07175C5-CB2F-2BAC-3704-54DCD1BF043F}"/>
              </a:ext>
            </a:extLst>
          </p:cNvPr>
          <p:cNvSpPr>
            <a:spLocks noGrp="1"/>
          </p:cNvSpPr>
          <p:nvPr>
            <p:ph type="title" hasCustomPrompt="1"/>
          </p:nvPr>
        </p:nvSpPr>
        <p:spPr>
          <a:xfrm>
            <a:off x="1038031" y="1068169"/>
            <a:ext cx="10115939" cy="2681549"/>
          </a:xfrm>
        </p:spPr>
        <p:txBody>
          <a:bodyPr anchor="b"/>
          <a:lstStyle>
            <a:lvl1pPr algn="ctr">
              <a:defRPr>
                <a:solidFill>
                  <a:schemeClr val="bg1"/>
                </a:solidFill>
              </a:defRPr>
            </a:lvl1pPr>
          </a:lstStyle>
          <a:p>
            <a:r>
              <a:rPr lang="en-US" dirty="0"/>
              <a:t>Click to add title</a:t>
            </a:r>
          </a:p>
        </p:txBody>
      </p:sp>
      <p:sp>
        <p:nvSpPr>
          <p:cNvPr id="5" name="Rectangle 4">
            <a:extLst>
              <a:ext uri="{FF2B5EF4-FFF2-40B4-BE49-F238E27FC236}">
                <a16:creationId xmlns:a16="http://schemas.microsoft.com/office/drawing/2014/main" id="{3901905E-33E7-852F-94E3-8E100B3D1E4A}"/>
              </a:ext>
              <a:ext uri="{C183D7F6-B498-43B3-948B-1728B52AA6E4}">
                <adec:decorative xmlns:adec="http://schemas.microsoft.com/office/drawing/2017/decorative" val="1"/>
              </a:ext>
            </a:extLst>
          </p:cNvPr>
          <p:cNvSpPr/>
          <p:nvPr userDrawn="1"/>
        </p:nvSpPr>
        <p:spPr>
          <a:xfrm>
            <a:off x="914400" y="914400"/>
            <a:ext cx="10363200" cy="50292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B7799F7-CBB1-9649-7D06-F7EEFD4F0183}"/>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1AFC5CA-DB29-4B8C-C004-72E4EC761C3B}"/>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2">
            <a:extLst>
              <a:ext uri="{FF2B5EF4-FFF2-40B4-BE49-F238E27FC236}">
                <a16:creationId xmlns:a16="http://schemas.microsoft.com/office/drawing/2014/main" id="{E3CB2D2A-7172-87CE-D493-DAF52D62EBFC}"/>
              </a:ext>
            </a:extLst>
          </p:cNvPr>
          <p:cNvSpPr>
            <a:spLocks noGrp="1"/>
          </p:cNvSpPr>
          <p:nvPr>
            <p:ph type="body" sz="quarter" idx="12" hasCustomPrompt="1"/>
          </p:nvPr>
        </p:nvSpPr>
        <p:spPr>
          <a:xfrm>
            <a:off x="1038031" y="4027047"/>
            <a:ext cx="10115939" cy="1762783"/>
          </a:xfrm>
          <a:prstGeom prst="rect">
            <a:avLst/>
          </a:prstGeom>
        </p:spPr>
        <p:txBody>
          <a:bodyPr anchor="t">
            <a:normAutofit/>
          </a:bodyPr>
          <a:lstStyle>
            <a:lvl1pPr marL="0" indent="0" algn="ctr">
              <a:lnSpc>
                <a:spcPct val="80000"/>
              </a:lnSpc>
              <a:spcBef>
                <a:spcPts val="0"/>
              </a:spcBef>
              <a:buNone/>
              <a:defRPr sz="2000" spc="0" baseline="0">
                <a:solidFill>
                  <a:schemeClr val="bg1"/>
                </a:solidFill>
                <a:latin typeface="+mn-lt"/>
              </a:defRPr>
            </a:lvl1pPr>
          </a:lstStyle>
          <a:p>
            <a:pPr lvl="0"/>
            <a:r>
              <a:rPr lang="en-US" dirty="0"/>
              <a:t>Click to add subtitle</a:t>
            </a:r>
          </a:p>
        </p:txBody>
      </p:sp>
    </p:spTree>
    <p:extLst>
      <p:ext uri="{BB962C8B-B14F-4D97-AF65-F5344CB8AC3E}">
        <p14:creationId xmlns:p14="http://schemas.microsoft.com/office/powerpoint/2010/main" val="2069536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2 Content ">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68814" y="2057401"/>
            <a:ext cx="4627186"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668185" y="2057401"/>
            <a:ext cx="4609399"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1D40DF0B-6602-19D4-3110-4659C28780D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561720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2 Content 3">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4" name="Content Placeholder 7">
            <a:extLst>
              <a:ext uri="{FF2B5EF4-FFF2-40B4-BE49-F238E27FC236}">
                <a16:creationId xmlns:a16="http://schemas.microsoft.com/office/drawing/2014/main" id="{C355854D-70C0-E6E1-2A0C-284D00A21AEC}"/>
              </a:ext>
            </a:extLst>
          </p:cNvPr>
          <p:cNvSpPr>
            <a:spLocks noGrp="1"/>
          </p:cNvSpPr>
          <p:nvPr>
            <p:ph sz="quarter" idx="12" hasCustomPrompt="1"/>
          </p:nvPr>
        </p:nvSpPr>
        <p:spPr>
          <a:xfrm>
            <a:off x="1468815" y="2057401"/>
            <a:ext cx="3068678" cy="4119463"/>
          </a:xfrm>
        </p:spPr>
        <p:txBody>
          <a:bodyPr lIns="0">
            <a:normAutofit/>
          </a:bodyPr>
          <a:lstStyle>
            <a:lvl1pPr marL="320040" indent="-320040">
              <a:lnSpc>
                <a:spcPct val="100000"/>
              </a:lnSpc>
              <a:spcBef>
                <a:spcPts val="0"/>
              </a:spcBef>
              <a:spcAft>
                <a:spcPts val="1200"/>
              </a:spcAft>
              <a:buFont typeface="+mj-lt"/>
              <a:buAutoNum type="arabicPeriod"/>
              <a:defRPr sz="2000"/>
            </a:lvl1pPr>
            <a:lvl2pPr marL="457200" indent="-320040">
              <a:lnSpc>
                <a:spcPct val="100000"/>
              </a:lnSpc>
              <a:spcBef>
                <a:spcPts val="1000"/>
              </a:spcBef>
              <a:spcAft>
                <a:spcPts val="1200"/>
              </a:spcAft>
              <a:buFont typeface="+mj-lt"/>
              <a:buAutoNum type="alphaLcPeriod"/>
              <a:defRPr sz="2000"/>
            </a:lvl2pPr>
            <a:lvl3pPr marL="914400" indent="-320040">
              <a:spcBef>
                <a:spcPts val="1000"/>
              </a:spcBef>
              <a:spcAft>
                <a:spcPts val="1200"/>
              </a:spcAft>
              <a:buFont typeface="+mj-lt"/>
              <a:buAutoNum type="arabicParenR"/>
              <a:defRPr sz="2000"/>
            </a:lvl3pPr>
            <a:lvl4pPr marL="1371600" indent="-320040">
              <a:spcBef>
                <a:spcPts val="1000"/>
              </a:spcBef>
              <a:spcAft>
                <a:spcPts val="1200"/>
              </a:spcAft>
              <a:buFont typeface="+mj-lt"/>
              <a:buAutoNum type="alphaLcParenR"/>
              <a:defRPr sz="2000"/>
            </a:lvl4pPr>
            <a:lvl5pPr marL="1828800" indent="-320040">
              <a:spcBef>
                <a:spcPts val="1000"/>
              </a:spcBef>
              <a:spcAft>
                <a:spcPts val="1200"/>
              </a:spcAft>
              <a:buFont typeface="+mj-lt"/>
              <a:buAutoNum type="romanLcPeriod"/>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5191727" y="2057401"/>
            <a:ext cx="6085857"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D7B331F9-6D4A-5020-969F-E961AF374E19}"/>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514237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icture and Content">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8" name="Picture Placeholder 7">
            <a:extLst>
              <a:ext uri="{FF2B5EF4-FFF2-40B4-BE49-F238E27FC236}">
                <a16:creationId xmlns:a16="http://schemas.microsoft.com/office/drawing/2014/main" id="{357912CB-B8F8-1E65-094F-AD3220E6C79C}"/>
              </a:ext>
            </a:extLst>
          </p:cNvPr>
          <p:cNvSpPr>
            <a:spLocks noGrp="1"/>
          </p:cNvSpPr>
          <p:nvPr>
            <p:ph type="pic" sz="quarter" idx="12"/>
          </p:nvPr>
        </p:nvSpPr>
        <p:spPr>
          <a:xfrm>
            <a:off x="1503363" y="2061969"/>
            <a:ext cx="4592637" cy="4805362"/>
          </a:xfrm>
        </p:spPr>
        <p:txBody>
          <a:bodyPr>
            <a:normAutofit/>
          </a:bodyPr>
          <a:lstStyle>
            <a:lvl1pPr marL="0" indent="0" algn="ctr">
              <a:buNone/>
              <a:defRPr sz="2000"/>
            </a:lvl1pPr>
          </a:lstStyle>
          <a:p>
            <a:r>
              <a:rPr lang="en-US"/>
              <a:t>Click icon to add picture</a:t>
            </a:r>
            <a:endParaRPr lang="en-US" dirty="0"/>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787262" y="2052736"/>
            <a:ext cx="4490320" cy="4800598"/>
          </a:xfrm>
        </p:spPr>
        <p:txBody>
          <a:bodyPr lIns="0">
            <a:normAutofit/>
          </a:bodyPr>
          <a:lstStyle>
            <a:lvl1pPr marL="0" indent="0">
              <a:lnSpc>
                <a:spcPct val="100000"/>
              </a:lnSpc>
              <a:spcBef>
                <a:spcPts val="1000"/>
              </a:spcBef>
              <a:spcAft>
                <a:spcPts val="1200"/>
              </a:spcAft>
              <a:buNone/>
              <a:defRPr sz="2000"/>
            </a:lvl1pPr>
            <a:lvl2pPr marL="800100" indent="-342900">
              <a:lnSpc>
                <a:spcPct val="100000"/>
              </a:lnSpc>
              <a:spcBef>
                <a:spcPts val="1000"/>
              </a:spcBef>
              <a:spcAft>
                <a:spcPts val="1200"/>
              </a:spcAft>
              <a:buFont typeface="Arial" panose="020B0604020202020204" pitchFamily="34" charset="0"/>
              <a:buChar char="•"/>
              <a:defRPr sz="2000"/>
            </a:lvl2pPr>
            <a:lvl3pPr marL="1257300" indent="-342900">
              <a:spcBef>
                <a:spcPts val="1000"/>
              </a:spcBef>
              <a:spcAft>
                <a:spcPts val="1200"/>
              </a:spcAft>
              <a:buFont typeface="Arial" panose="020B0604020202020204" pitchFamily="34" charset="0"/>
              <a:buChar char="•"/>
              <a:defRPr sz="2000"/>
            </a:lvl3pPr>
            <a:lvl4pPr marL="1714500" indent="-342900">
              <a:spcBef>
                <a:spcPts val="1000"/>
              </a:spcBef>
              <a:spcAft>
                <a:spcPts val="1200"/>
              </a:spcAft>
              <a:buFont typeface="Arial" panose="020B0604020202020204" pitchFamily="34" charset="0"/>
              <a:buChar char="•"/>
              <a:defRPr sz="2000"/>
            </a:lvl4pPr>
            <a:lvl5pPr marL="2171700" indent="-3429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8809D86D-3DDE-CA24-4CAA-DF6944B9BCBB}"/>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6107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82F216-62F1-7E0B-63FD-51C27CDAA1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1F31D-B959-2AD8-9208-FF08B574DB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2C8C7-5C6C-400B-AEC0-4D8178161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cap="all" spc="150" baseline="0">
                <a:solidFill>
                  <a:schemeClr val="bg2">
                    <a:lumMod val="50000"/>
                  </a:schemeClr>
                </a:solidFill>
                <a:latin typeface="Univers Light" panose="020B0403020202020204" pitchFamily="34" charset="0"/>
              </a:defRPr>
            </a:lvl1pPr>
          </a:lstStyle>
          <a:p>
            <a:endParaRPr lang="en-US" dirty="0"/>
          </a:p>
        </p:txBody>
      </p:sp>
      <p:sp>
        <p:nvSpPr>
          <p:cNvPr id="5" name="Footer Placeholder 4">
            <a:extLst>
              <a:ext uri="{FF2B5EF4-FFF2-40B4-BE49-F238E27FC236}">
                <a16:creationId xmlns:a16="http://schemas.microsoft.com/office/drawing/2014/main" id="{4B7105D6-7B52-4B7D-9473-BCD571A93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cap="all" spc="150" baseline="0">
                <a:solidFill>
                  <a:schemeClr val="bg2">
                    <a:lumMod val="50000"/>
                  </a:schemeClr>
                </a:solidFill>
                <a:latin typeface="Univers Light" panose="020B0403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B13EAA0A-7090-4FA3-AD1C-CD4570404021}"/>
              </a:ext>
            </a:extLst>
          </p:cNvPr>
          <p:cNvSpPr>
            <a:spLocks noGrp="1"/>
          </p:cNvSpPr>
          <p:nvPr>
            <p:ph type="sldNum" sz="quarter" idx="4"/>
          </p:nvPr>
        </p:nvSpPr>
        <p:spPr>
          <a:xfrm>
            <a:off x="412136" y="5943601"/>
            <a:ext cx="968983" cy="651912"/>
          </a:xfrm>
          <a:prstGeom prst="rect">
            <a:avLst/>
          </a:prstGeom>
        </p:spPr>
        <p:txBody>
          <a:bodyPr vert="horz" lIns="91440" tIns="45720" rIns="91440" bIns="45720" rtlCol="0" anchor="ctr"/>
          <a:lstStyle>
            <a:lvl1pPr algn="ctr">
              <a:defRPr sz="1200" b="1" spc="150" baseline="0">
                <a:solidFill>
                  <a:schemeClr val="tx1"/>
                </a:solidFill>
                <a:latin typeface="+mn-lt"/>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737433849"/>
      </p:ext>
    </p:extLst>
  </p:cSld>
  <p:clrMap bg1="lt1" tx1="dk1" bg2="lt2" tx2="dk2" accent1="accent1" accent2="accent2" accent3="accent3" accent4="accent4" accent5="accent5" accent6="accent6" hlink="hlink" folHlink="folHlink"/>
  <p:sldLayoutIdLst>
    <p:sldLayoutId id="2147483694" r:id="rId1"/>
    <p:sldLayoutId id="2147483693" r:id="rId2"/>
    <p:sldLayoutId id="2147483692" r:id="rId3"/>
    <p:sldLayoutId id="2147483691" r:id="rId4"/>
    <p:sldLayoutId id="2147483690" r:id="rId5"/>
    <p:sldLayoutId id="2147483689" r:id="rId6"/>
    <p:sldLayoutId id="2147483688" r:id="rId7"/>
    <p:sldLayoutId id="2147483687" r:id="rId8"/>
    <p:sldLayoutId id="2147483686" r:id="rId9"/>
    <p:sldLayoutId id="2147483685" r:id="rId10"/>
    <p:sldLayoutId id="2147483684" r:id="rId11"/>
    <p:sldLayoutId id="2147483682" r:id="rId12"/>
    <p:sldLayoutId id="214748368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vince@StrategyPartnersGroup.com" TargetMode="External"/><Relationship Id="rId2" Type="http://schemas.openxmlformats.org/officeDocument/2006/relationships/hyperlink" Target="http://www.strategypartnersgroup.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B92A2-0381-5ECD-5EA8-1823E7C4781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C92284-7A0F-0192-4DB3-7813E97C9B28}"/>
              </a:ext>
            </a:extLst>
          </p:cNvPr>
          <p:cNvSpPr>
            <a:spLocks noGrp="1"/>
          </p:cNvSpPr>
          <p:nvPr>
            <p:ph type="sldNum" sz="quarter" idx="15"/>
          </p:nvPr>
        </p:nvSpPr>
        <p:spPr/>
        <p:txBody>
          <a:bodyPr/>
          <a:lstStyle/>
          <a:p>
            <a:fld id="{18D65601-5AE2-46FC-B138-694DDD2B510D}" type="slidenum">
              <a:rPr lang="en-US" smtClean="0"/>
              <a:pPr/>
              <a:t>1</a:t>
            </a:fld>
            <a:endParaRPr lang="en-US" dirty="0"/>
          </a:p>
        </p:txBody>
      </p:sp>
      <p:pic>
        <p:nvPicPr>
          <p:cNvPr id="11" name="Picture 10" descr="A screenshot of a website&#10;&#10;Description automatically generated">
            <a:extLst>
              <a:ext uri="{FF2B5EF4-FFF2-40B4-BE49-F238E27FC236}">
                <a16:creationId xmlns:a16="http://schemas.microsoft.com/office/drawing/2014/main" id="{1E12FCB8-0CB3-3961-5774-F93F4929F1A3}"/>
              </a:ext>
            </a:extLst>
          </p:cNvPr>
          <p:cNvPicPr>
            <a:picLocks noChangeAspect="1"/>
          </p:cNvPicPr>
          <p:nvPr/>
        </p:nvPicPr>
        <p:blipFill>
          <a:blip r:embed="rId3"/>
          <a:stretch>
            <a:fillRect/>
          </a:stretch>
        </p:blipFill>
        <p:spPr>
          <a:xfrm>
            <a:off x="1043354" y="1266500"/>
            <a:ext cx="10316308" cy="4677101"/>
          </a:xfrm>
          <a:prstGeom prst="rect">
            <a:avLst/>
          </a:prstGeom>
        </p:spPr>
      </p:pic>
      <p:sp>
        <p:nvSpPr>
          <p:cNvPr id="2" name="TextBox 1">
            <a:extLst>
              <a:ext uri="{FF2B5EF4-FFF2-40B4-BE49-F238E27FC236}">
                <a16:creationId xmlns:a16="http://schemas.microsoft.com/office/drawing/2014/main" id="{59AA5D36-1390-431C-B0FE-1527449957A7}"/>
              </a:ext>
            </a:extLst>
          </p:cNvPr>
          <p:cNvSpPr txBox="1"/>
          <p:nvPr/>
        </p:nvSpPr>
        <p:spPr>
          <a:xfrm>
            <a:off x="1723649" y="412428"/>
            <a:ext cx="8744702" cy="646331"/>
          </a:xfrm>
          <a:prstGeom prst="rect">
            <a:avLst/>
          </a:prstGeom>
          <a:noFill/>
        </p:spPr>
        <p:txBody>
          <a:bodyPr wrap="none" rtlCol="0">
            <a:spAutoFit/>
          </a:bodyPr>
          <a:lstStyle/>
          <a:p>
            <a:r>
              <a:rPr lang="en-US" sz="3600" dirty="0">
                <a:effectLst>
                  <a:outerShdw blurRad="38100" dist="38100" dir="2700000" algn="tl">
                    <a:srgbClr val="000000">
                      <a:alpha val="43137"/>
                    </a:srgbClr>
                  </a:outerShdw>
                </a:effectLst>
                <a:latin typeface="Century Schoolbook" panose="02040604050505020304" pitchFamily="18" charset="0"/>
              </a:rPr>
              <a:t>RH – ANOTHER STEP INTO LUXURY</a:t>
            </a:r>
          </a:p>
        </p:txBody>
      </p:sp>
      <p:sp>
        <p:nvSpPr>
          <p:cNvPr id="5" name="TextBox 4">
            <a:extLst>
              <a:ext uri="{FF2B5EF4-FFF2-40B4-BE49-F238E27FC236}">
                <a16:creationId xmlns:a16="http://schemas.microsoft.com/office/drawing/2014/main" id="{D980308A-CD4C-7644-314B-2D586B866D19}"/>
              </a:ext>
            </a:extLst>
          </p:cNvPr>
          <p:cNvSpPr txBox="1"/>
          <p:nvPr/>
        </p:nvSpPr>
        <p:spPr>
          <a:xfrm>
            <a:off x="8851392" y="6410847"/>
            <a:ext cx="2809423" cy="369332"/>
          </a:xfrm>
          <a:prstGeom prst="rect">
            <a:avLst/>
          </a:prstGeom>
          <a:noFill/>
        </p:spPr>
        <p:txBody>
          <a:bodyPr wrap="none" rtlCol="0">
            <a:spAutoFit/>
          </a:bodyPr>
          <a:lstStyle/>
          <a:p>
            <a:r>
              <a:rPr lang="en-US" dirty="0">
                <a:latin typeface="AG Foreigner Light-Bold" panose="020BE200000000000000" pitchFamily="34" charset="0"/>
              </a:rPr>
              <a:t>Strategy Partners Group</a:t>
            </a:r>
          </a:p>
        </p:txBody>
      </p:sp>
    </p:spTree>
    <p:extLst>
      <p:ext uri="{BB962C8B-B14F-4D97-AF65-F5344CB8AC3E}">
        <p14:creationId xmlns:p14="http://schemas.microsoft.com/office/powerpoint/2010/main" val="1931358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9743F-3AF6-4782-5E5D-3BD8F4D804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EB4FBB-CC2E-92AB-F579-23F0F6312056}"/>
              </a:ext>
            </a:extLst>
          </p:cNvPr>
          <p:cNvSpPr>
            <a:spLocks noGrp="1"/>
          </p:cNvSpPr>
          <p:nvPr>
            <p:ph type="title" idx="4294967295"/>
          </p:nvPr>
        </p:nvSpPr>
        <p:spPr>
          <a:xfrm>
            <a:off x="3695863" y="401123"/>
            <a:ext cx="4204553" cy="607053"/>
          </a:xfrm>
        </p:spPr>
        <p:txBody>
          <a:bodyPr>
            <a:normAutofit fontScale="90000"/>
          </a:bodyPr>
          <a:lstStyle/>
          <a:p>
            <a:pPr algn="ctr"/>
            <a:r>
              <a:rPr lang="en-US" dirty="0"/>
              <a:t> </a:t>
            </a:r>
            <a:r>
              <a:rPr lang="en-US" dirty="0">
                <a:latin typeface="Century Schoolbook" panose="02040604050505020304" pitchFamily="18" charset="0"/>
              </a:rPr>
              <a:t>RH Opportunity – Shipping</a:t>
            </a:r>
          </a:p>
        </p:txBody>
      </p:sp>
      <p:sp>
        <p:nvSpPr>
          <p:cNvPr id="4" name="Slide Number Placeholder 3">
            <a:extLst>
              <a:ext uri="{FF2B5EF4-FFF2-40B4-BE49-F238E27FC236}">
                <a16:creationId xmlns:a16="http://schemas.microsoft.com/office/drawing/2014/main" id="{EF688FB0-692E-A588-0540-20606D984E5F}"/>
              </a:ext>
            </a:extLst>
          </p:cNvPr>
          <p:cNvSpPr>
            <a:spLocks noGrp="1"/>
          </p:cNvSpPr>
          <p:nvPr>
            <p:ph type="sldNum" sz="quarter" idx="15"/>
          </p:nvPr>
        </p:nvSpPr>
        <p:spPr/>
        <p:txBody>
          <a:bodyPr/>
          <a:lstStyle/>
          <a:p>
            <a:fld id="{18D65601-5AE2-46FC-B138-694DDD2B510D}" type="slidenum">
              <a:rPr lang="en-US" smtClean="0"/>
              <a:pPr/>
              <a:t>10</a:t>
            </a:fld>
            <a:endParaRPr lang="en-US" dirty="0"/>
          </a:p>
        </p:txBody>
      </p:sp>
      <p:pic>
        <p:nvPicPr>
          <p:cNvPr id="7" name="Picture 6">
            <a:extLst>
              <a:ext uri="{FF2B5EF4-FFF2-40B4-BE49-F238E27FC236}">
                <a16:creationId xmlns:a16="http://schemas.microsoft.com/office/drawing/2014/main" id="{C4C1CAF3-5598-65F0-6CBD-2475E22F9E63}"/>
              </a:ext>
            </a:extLst>
          </p:cNvPr>
          <p:cNvPicPr>
            <a:picLocks noChangeAspect="1"/>
          </p:cNvPicPr>
          <p:nvPr/>
        </p:nvPicPr>
        <p:blipFill>
          <a:blip r:embed="rId2"/>
          <a:srcRect/>
          <a:stretch/>
        </p:blipFill>
        <p:spPr>
          <a:xfrm>
            <a:off x="3270504" y="2644732"/>
            <a:ext cx="5187696" cy="3890772"/>
          </a:xfrm>
          <a:prstGeom prst="rect">
            <a:avLst/>
          </a:prstGeom>
        </p:spPr>
      </p:pic>
      <p:sp>
        <p:nvSpPr>
          <p:cNvPr id="3" name="Content Placeholder 2">
            <a:extLst>
              <a:ext uri="{FF2B5EF4-FFF2-40B4-BE49-F238E27FC236}">
                <a16:creationId xmlns:a16="http://schemas.microsoft.com/office/drawing/2014/main" id="{C027AB15-CAA7-95C5-8D9D-293170A25807}"/>
              </a:ext>
            </a:extLst>
          </p:cNvPr>
          <p:cNvSpPr>
            <a:spLocks noGrp="1"/>
          </p:cNvSpPr>
          <p:nvPr>
            <p:ph sz="quarter" idx="4294967295"/>
          </p:nvPr>
        </p:nvSpPr>
        <p:spPr>
          <a:xfrm>
            <a:off x="1381119" y="1417320"/>
            <a:ext cx="10253619" cy="1133855"/>
          </a:xfrm>
        </p:spPr>
        <p:txBody>
          <a:bodyPr>
            <a:normAutofit lnSpcReduction="10000"/>
          </a:bodyPr>
          <a:lstStyle/>
          <a:p>
            <a:r>
              <a:rPr lang="en-US" dirty="0">
                <a:latin typeface="Adobe Caslon Pro" panose="0205050205050A020403" pitchFamily="18" charset="0"/>
              </a:rPr>
              <a:t>Utilize Fernando Garcia’s logistics expertise and RH’s distribution network to address one of the single biggest challenges to driving 1stDibs sales: Shipping.</a:t>
            </a:r>
          </a:p>
          <a:p>
            <a:endParaRPr lang="en-US" dirty="0"/>
          </a:p>
        </p:txBody>
      </p:sp>
      <p:sp>
        <p:nvSpPr>
          <p:cNvPr id="5" name="TextBox 4">
            <a:extLst>
              <a:ext uri="{FF2B5EF4-FFF2-40B4-BE49-F238E27FC236}">
                <a16:creationId xmlns:a16="http://schemas.microsoft.com/office/drawing/2014/main" id="{74B1B4F0-F108-114F-32C0-4369978BB3E5}"/>
              </a:ext>
            </a:extLst>
          </p:cNvPr>
          <p:cNvSpPr txBox="1"/>
          <p:nvPr/>
        </p:nvSpPr>
        <p:spPr>
          <a:xfrm>
            <a:off x="8851392" y="6410847"/>
            <a:ext cx="2809423" cy="369332"/>
          </a:xfrm>
          <a:prstGeom prst="rect">
            <a:avLst/>
          </a:prstGeom>
          <a:noFill/>
        </p:spPr>
        <p:txBody>
          <a:bodyPr wrap="none" rtlCol="0">
            <a:spAutoFit/>
          </a:bodyPr>
          <a:lstStyle/>
          <a:p>
            <a:r>
              <a:rPr lang="en-US" dirty="0">
                <a:latin typeface="AG Foreigner Light-Bold" panose="020BE200000000000000" pitchFamily="34" charset="0"/>
              </a:rPr>
              <a:t>Strategy Partners Group</a:t>
            </a:r>
          </a:p>
        </p:txBody>
      </p:sp>
    </p:spTree>
    <p:extLst>
      <p:ext uri="{BB962C8B-B14F-4D97-AF65-F5344CB8AC3E}">
        <p14:creationId xmlns:p14="http://schemas.microsoft.com/office/powerpoint/2010/main" val="309727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E11E1-90DE-EF4C-D5F5-F5615A0CCE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443C6E-6AEE-D3CB-62A7-237A7278DC23}"/>
              </a:ext>
            </a:extLst>
          </p:cNvPr>
          <p:cNvSpPr>
            <a:spLocks noGrp="1"/>
          </p:cNvSpPr>
          <p:nvPr>
            <p:ph type="title" idx="4294967295"/>
          </p:nvPr>
        </p:nvSpPr>
        <p:spPr>
          <a:xfrm>
            <a:off x="3165231" y="401123"/>
            <a:ext cx="5673969" cy="607053"/>
          </a:xfrm>
        </p:spPr>
        <p:txBody>
          <a:bodyPr>
            <a:normAutofit fontScale="90000"/>
          </a:bodyPr>
          <a:lstStyle/>
          <a:p>
            <a:pPr algn="ctr"/>
            <a:r>
              <a:rPr lang="en-US" dirty="0"/>
              <a:t> </a:t>
            </a:r>
            <a:r>
              <a:rPr lang="en-US" dirty="0">
                <a:latin typeface="Century Schoolbook" panose="02040604050505020304" pitchFamily="18" charset="0"/>
              </a:rPr>
              <a:t>RH Opportunity </a:t>
            </a:r>
            <a:br>
              <a:rPr lang="en-US" dirty="0">
                <a:latin typeface="Century Schoolbook" panose="02040604050505020304" pitchFamily="18" charset="0"/>
              </a:rPr>
            </a:br>
            <a:r>
              <a:rPr lang="en-US" dirty="0">
                <a:latin typeface="Century Schoolbook" panose="02040604050505020304" pitchFamily="18" charset="0"/>
              </a:rPr>
              <a:t>– 1stDibs Database</a:t>
            </a:r>
          </a:p>
        </p:txBody>
      </p:sp>
      <p:sp>
        <p:nvSpPr>
          <p:cNvPr id="4" name="Slide Number Placeholder 3">
            <a:extLst>
              <a:ext uri="{FF2B5EF4-FFF2-40B4-BE49-F238E27FC236}">
                <a16:creationId xmlns:a16="http://schemas.microsoft.com/office/drawing/2014/main" id="{9C60871E-DDB0-34C0-D0F8-414AADD64D4A}"/>
              </a:ext>
            </a:extLst>
          </p:cNvPr>
          <p:cNvSpPr>
            <a:spLocks noGrp="1"/>
          </p:cNvSpPr>
          <p:nvPr>
            <p:ph type="sldNum" sz="quarter" idx="15"/>
          </p:nvPr>
        </p:nvSpPr>
        <p:spPr/>
        <p:txBody>
          <a:bodyPr/>
          <a:lstStyle/>
          <a:p>
            <a:fld id="{18D65601-5AE2-46FC-B138-694DDD2B510D}" type="slidenum">
              <a:rPr lang="en-US" smtClean="0"/>
              <a:pPr/>
              <a:t>11</a:t>
            </a:fld>
            <a:endParaRPr lang="en-US" dirty="0"/>
          </a:p>
        </p:txBody>
      </p:sp>
      <p:pic>
        <p:nvPicPr>
          <p:cNvPr id="7" name="Picture 6">
            <a:extLst>
              <a:ext uri="{FF2B5EF4-FFF2-40B4-BE49-F238E27FC236}">
                <a16:creationId xmlns:a16="http://schemas.microsoft.com/office/drawing/2014/main" id="{F110A8D9-9A10-1F34-8ADC-1C828A4FCF9B}"/>
              </a:ext>
            </a:extLst>
          </p:cNvPr>
          <p:cNvPicPr>
            <a:picLocks noChangeAspect="1"/>
          </p:cNvPicPr>
          <p:nvPr/>
        </p:nvPicPr>
        <p:blipFill>
          <a:blip r:embed="rId2"/>
          <a:srcRect/>
          <a:stretch/>
        </p:blipFill>
        <p:spPr>
          <a:xfrm>
            <a:off x="3270504" y="2668178"/>
            <a:ext cx="5187696" cy="3890772"/>
          </a:xfrm>
          <a:prstGeom prst="rect">
            <a:avLst/>
          </a:prstGeom>
        </p:spPr>
      </p:pic>
      <p:sp>
        <p:nvSpPr>
          <p:cNvPr id="3" name="Content Placeholder 2">
            <a:extLst>
              <a:ext uri="{FF2B5EF4-FFF2-40B4-BE49-F238E27FC236}">
                <a16:creationId xmlns:a16="http://schemas.microsoft.com/office/drawing/2014/main" id="{79BFA63F-61C8-4EFB-7C93-BA0C2E93AB50}"/>
              </a:ext>
            </a:extLst>
          </p:cNvPr>
          <p:cNvSpPr>
            <a:spLocks noGrp="1"/>
          </p:cNvSpPr>
          <p:nvPr>
            <p:ph sz="quarter" idx="4294967295"/>
          </p:nvPr>
        </p:nvSpPr>
        <p:spPr>
          <a:xfrm>
            <a:off x="1381119" y="1417320"/>
            <a:ext cx="10253619" cy="1133855"/>
          </a:xfrm>
        </p:spPr>
        <p:txBody>
          <a:bodyPr>
            <a:normAutofit/>
          </a:bodyPr>
          <a:lstStyle/>
          <a:p>
            <a:r>
              <a:rPr lang="en-US" dirty="0">
                <a:latin typeface="Adobe Caslon Pro" panose="0205050205050A020403" pitchFamily="18" charset="0"/>
              </a:rPr>
              <a:t>Leverage 1stDibs’ database to introduce its 6.3 MM worldwide users to RH and build relationships showcasing it and its offerings.</a:t>
            </a:r>
          </a:p>
          <a:p>
            <a:pPr marL="0" indent="0">
              <a:buNone/>
            </a:pPr>
            <a:endParaRPr lang="en-US" dirty="0"/>
          </a:p>
        </p:txBody>
      </p:sp>
      <p:sp>
        <p:nvSpPr>
          <p:cNvPr id="5" name="TextBox 4">
            <a:extLst>
              <a:ext uri="{FF2B5EF4-FFF2-40B4-BE49-F238E27FC236}">
                <a16:creationId xmlns:a16="http://schemas.microsoft.com/office/drawing/2014/main" id="{9348AA42-3BFD-DE3C-C572-430E26998E89}"/>
              </a:ext>
            </a:extLst>
          </p:cNvPr>
          <p:cNvSpPr txBox="1"/>
          <p:nvPr/>
        </p:nvSpPr>
        <p:spPr>
          <a:xfrm>
            <a:off x="8851392" y="6410847"/>
            <a:ext cx="2809423" cy="369332"/>
          </a:xfrm>
          <a:prstGeom prst="rect">
            <a:avLst/>
          </a:prstGeom>
          <a:noFill/>
        </p:spPr>
        <p:txBody>
          <a:bodyPr wrap="none" rtlCol="0">
            <a:spAutoFit/>
          </a:bodyPr>
          <a:lstStyle/>
          <a:p>
            <a:r>
              <a:rPr lang="en-US" dirty="0">
                <a:latin typeface="AG Foreigner Light-Bold" panose="020BE200000000000000" pitchFamily="34" charset="0"/>
              </a:rPr>
              <a:t>Strategy Partners Group</a:t>
            </a:r>
          </a:p>
        </p:txBody>
      </p:sp>
    </p:spTree>
    <p:extLst>
      <p:ext uri="{BB962C8B-B14F-4D97-AF65-F5344CB8AC3E}">
        <p14:creationId xmlns:p14="http://schemas.microsoft.com/office/powerpoint/2010/main" val="721230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D5AC9-D398-5D9E-0436-7F6A3F9A21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56DE06-21F1-A632-FF70-52B64E8F34A1}"/>
              </a:ext>
            </a:extLst>
          </p:cNvPr>
          <p:cNvSpPr>
            <a:spLocks noGrp="1"/>
          </p:cNvSpPr>
          <p:nvPr>
            <p:ph type="title" idx="4294967295"/>
          </p:nvPr>
        </p:nvSpPr>
        <p:spPr>
          <a:xfrm>
            <a:off x="2743200" y="401123"/>
            <a:ext cx="6295291" cy="607053"/>
          </a:xfrm>
        </p:spPr>
        <p:txBody>
          <a:bodyPr>
            <a:normAutofit fontScale="90000"/>
          </a:bodyPr>
          <a:lstStyle/>
          <a:p>
            <a:pPr algn="ctr"/>
            <a:r>
              <a:rPr lang="en-US" dirty="0"/>
              <a:t> </a:t>
            </a:r>
            <a:r>
              <a:rPr lang="en-US" dirty="0">
                <a:latin typeface="Century Schoolbook" panose="02040604050505020304" pitchFamily="18" charset="0"/>
              </a:rPr>
              <a:t>RH Opportunity </a:t>
            </a:r>
            <a:br>
              <a:rPr lang="en-US" dirty="0">
                <a:latin typeface="Century Schoolbook" panose="02040604050505020304" pitchFamily="18" charset="0"/>
              </a:rPr>
            </a:br>
            <a:r>
              <a:rPr lang="en-US" dirty="0">
                <a:latin typeface="Century Schoolbook" panose="02040604050505020304" pitchFamily="18" charset="0"/>
              </a:rPr>
              <a:t>– 1stDibs in RH </a:t>
            </a:r>
          </a:p>
        </p:txBody>
      </p:sp>
      <p:sp>
        <p:nvSpPr>
          <p:cNvPr id="4" name="Slide Number Placeholder 3">
            <a:extLst>
              <a:ext uri="{FF2B5EF4-FFF2-40B4-BE49-F238E27FC236}">
                <a16:creationId xmlns:a16="http://schemas.microsoft.com/office/drawing/2014/main" id="{106645E4-E288-3B51-0B4E-EAA1E081C8FC}"/>
              </a:ext>
            </a:extLst>
          </p:cNvPr>
          <p:cNvSpPr>
            <a:spLocks noGrp="1"/>
          </p:cNvSpPr>
          <p:nvPr>
            <p:ph type="sldNum" sz="quarter" idx="15"/>
          </p:nvPr>
        </p:nvSpPr>
        <p:spPr/>
        <p:txBody>
          <a:bodyPr/>
          <a:lstStyle/>
          <a:p>
            <a:fld id="{18D65601-5AE2-46FC-B138-694DDD2B510D}" type="slidenum">
              <a:rPr lang="en-US" smtClean="0"/>
              <a:pPr/>
              <a:t>12</a:t>
            </a:fld>
            <a:endParaRPr lang="en-US" dirty="0"/>
          </a:p>
        </p:txBody>
      </p:sp>
      <p:pic>
        <p:nvPicPr>
          <p:cNvPr id="7" name="Picture 6">
            <a:extLst>
              <a:ext uri="{FF2B5EF4-FFF2-40B4-BE49-F238E27FC236}">
                <a16:creationId xmlns:a16="http://schemas.microsoft.com/office/drawing/2014/main" id="{F506711D-7A2F-D8CF-B4D0-B44E106F13B3}"/>
              </a:ext>
            </a:extLst>
          </p:cNvPr>
          <p:cNvPicPr>
            <a:picLocks noChangeAspect="1"/>
          </p:cNvPicPr>
          <p:nvPr/>
        </p:nvPicPr>
        <p:blipFill>
          <a:blip r:embed="rId2"/>
          <a:srcRect/>
          <a:stretch/>
        </p:blipFill>
        <p:spPr>
          <a:xfrm>
            <a:off x="3200166" y="2566105"/>
            <a:ext cx="5187696" cy="3890772"/>
          </a:xfrm>
          <a:prstGeom prst="rect">
            <a:avLst/>
          </a:prstGeom>
        </p:spPr>
      </p:pic>
      <p:sp>
        <p:nvSpPr>
          <p:cNvPr id="3" name="Content Placeholder 2">
            <a:extLst>
              <a:ext uri="{FF2B5EF4-FFF2-40B4-BE49-F238E27FC236}">
                <a16:creationId xmlns:a16="http://schemas.microsoft.com/office/drawing/2014/main" id="{27D0B5E9-AFA5-0D10-8C4A-04DE0B751FD0}"/>
              </a:ext>
            </a:extLst>
          </p:cNvPr>
          <p:cNvSpPr>
            <a:spLocks noGrp="1"/>
          </p:cNvSpPr>
          <p:nvPr>
            <p:ph sz="quarter" idx="4294967295"/>
          </p:nvPr>
        </p:nvSpPr>
        <p:spPr>
          <a:xfrm>
            <a:off x="1381119" y="1324003"/>
            <a:ext cx="10253619" cy="1442643"/>
          </a:xfrm>
        </p:spPr>
        <p:txBody>
          <a:bodyPr>
            <a:normAutofit fontScale="47500" lnSpcReduction="20000"/>
          </a:bodyPr>
          <a:lstStyle/>
          <a:p>
            <a:pPr>
              <a:lnSpc>
                <a:spcPct val="100000"/>
              </a:lnSpc>
            </a:pPr>
            <a:r>
              <a:rPr lang="en-US" sz="5100" dirty="0">
                <a:latin typeface="Adobe Caslon Pro" panose="0205050205050A020403" pitchFamily="18" charset="0"/>
              </a:rPr>
              <a:t>Create showcase pop-up outlets from selected 1stDibs galleries in RH properties, strengthening the notion that RH seeks to fill the needs of buyers across the spectrum, from authentic centuries old antiques to current production to bespoke pieces. </a:t>
            </a:r>
          </a:p>
          <a:p>
            <a:pPr marL="0" indent="0">
              <a:buNone/>
            </a:pPr>
            <a:endParaRPr lang="en-US" dirty="0"/>
          </a:p>
        </p:txBody>
      </p:sp>
      <p:sp>
        <p:nvSpPr>
          <p:cNvPr id="5" name="TextBox 4">
            <a:extLst>
              <a:ext uri="{FF2B5EF4-FFF2-40B4-BE49-F238E27FC236}">
                <a16:creationId xmlns:a16="http://schemas.microsoft.com/office/drawing/2014/main" id="{5622A907-4C17-02E2-8621-952F4C33E620}"/>
              </a:ext>
            </a:extLst>
          </p:cNvPr>
          <p:cNvSpPr txBox="1"/>
          <p:nvPr/>
        </p:nvSpPr>
        <p:spPr>
          <a:xfrm>
            <a:off x="8851392" y="6410847"/>
            <a:ext cx="2809423" cy="369332"/>
          </a:xfrm>
          <a:prstGeom prst="rect">
            <a:avLst/>
          </a:prstGeom>
          <a:noFill/>
        </p:spPr>
        <p:txBody>
          <a:bodyPr wrap="none" rtlCol="0">
            <a:spAutoFit/>
          </a:bodyPr>
          <a:lstStyle/>
          <a:p>
            <a:r>
              <a:rPr lang="en-US" dirty="0">
                <a:latin typeface="AG Foreigner Light-Bold" panose="020BE200000000000000" pitchFamily="34" charset="0"/>
              </a:rPr>
              <a:t>Strategy Partners Group</a:t>
            </a:r>
          </a:p>
        </p:txBody>
      </p:sp>
    </p:spTree>
    <p:extLst>
      <p:ext uri="{BB962C8B-B14F-4D97-AF65-F5344CB8AC3E}">
        <p14:creationId xmlns:p14="http://schemas.microsoft.com/office/powerpoint/2010/main" val="2171969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A2053-B34D-EED0-DC51-72E54ADDA7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F76DE6-ED49-E84D-CCAC-8B1D30012CDB}"/>
              </a:ext>
            </a:extLst>
          </p:cNvPr>
          <p:cNvSpPr>
            <a:spLocks noGrp="1"/>
          </p:cNvSpPr>
          <p:nvPr>
            <p:ph type="title" idx="4294967295"/>
          </p:nvPr>
        </p:nvSpPr>
        <p:spPr>
          <a:xfrm>
            <a:off x="2791639" y="389399"/>
            <a:ext cx="6608722" cy="607053"/>
          </a:xfrm>
        </p:spPr>
        <p:txBody>
          <a:bodyPr>
            <a:normAutofit fontScale="90000"/>
          </a:bodyPr>
          <a:lstStyle/>
          <a:p>
            <a:pPr algn="ctr"/>
            <a:r>
              <a:rPr lang="en-US" dirty="0"/>
              <a:t> </a:t>
            </a:r>
            <a:r>
              <a:rPr lang="en-US" dirty="0">
                <a:latin typeface="Century Schoolbook" panose="02040604050505020304" pitchFamily="18" charset="0"/>
              </a:rPr>
              <a:t>RH Opportunity – Media</a:t>
            </a:r>
          </a:p>
        </p:txBody>
      </p:sp>
      <p:sp>
        <p:nvSpPr>
          <p:cNvPr id="4" name="Slide Number Placeholder 3">
            <a:extLst>
              <a:ext uri="{FF2B5EF4-FFF2-40B4-BE49-F238E27FC236}">
                <a16:creationId xmlns:a16="http://schemas.microsoft.com/office/drawing/2014/main" id="{801FE082-EBB8-F4DF-7358-7E5EAEBAB2C1}"/>
              </a:ext>
            </a:extLst>
          </p:cNvPr>
          <p:cNvSpPr>
            <a:spLocks noGrp="1"/>
          </p:cNvSpPr>
          <p:nvPr>
            <p:ph type="sldNum" sz="quarter" idx="15"/>
          </p:nvPr>
        </p:nvSpPr>
        <p:spPr/>
        <p:txBody>
          <a:bodyPr/>
          <a:lstStyle/>
          <a:p>
            <a:fld id="{18D65601-5AE2-46FC-B138-694DDD2B510D}" type="slidenum">
              <a:rPr lang="en-US" smtClean="0"/>
              <a:pPr/>
              <a:t>13</a:t>
            </a:fld>
            <a:endParaRPr lang="en-US" dirty="0"/>
          </a:p>
        </p:txBody>
      </p:sp>
      <p:pic>
        <p:nvPicPr>
          <p:cNvPr id="7" name="Picture 6">
            <a:extLst>
              <a:ext uri="{FF2B5EF4-FFF2-40B4-BE49-F238E27FC236}">
                <a16:creationId xmlns:a16="http://schemas.microsoft.com/office/drawing/2014/main" id="{1E56AE3C-F849-B7E1-BC0D-AC7D6D7DE1D0}"/>
              </a:ext>
            </a:extLst>
          </p:cNvPr>
          <p:cNvPicPr>
            <a:picLocks noChangeAspect="1"/>
          </p:cNvPicPr>
          <p:nvPr/>
        </p:nvPicPr>
        <p:blipFill>
          <a:blip r:embed="rId2"/>
          <a:srcRect/>
          <a:stretch/>
        </p:blipFill>
        <p:spPr>
          <a:xfrm>
            <a:off x="3270504" y="2375103"/>
            <a:ext cx="5187696" cy="3890772"/>
          </a:xfrm>
          <a:prstGeom prst="rect">
            <a:avLst/>
          </a:prstGeom>
        </p:spPr>
      </p:pic>
      <p:sp>
        <p:nvSpPr>
          <p:cNvPr id="3" name="Content Placeholder 2">
            <a:extLst>
              <a:ext uri="{FF2B5EF4-FFF2-40B4-BE49-F238E27FC236}">
                <a16:creationId xmlns:a16="http://schemas.microsoft.com/office/drawing/2014/main" id="{ECA388BC-2667-A4AB-4C56-73F87F957286}"/>
              </a:ext>
            </a:extLst>
          </p:cNvPr>
          <p:cNvSpPr>
            <a:spLocks noGrp="1"/>
          </p:cNvSpPr>
          <p:nvPr>
            <p:ph sz="quarter" idx="4294967295"/>
          </p:nvPr>
        </p:nvSpPr>
        <p:spPr>
          <a:xfrm>
            <a:off x="1381119" y="1241248"/>
            <a:ext cx="10253619" cy="1133855"/>
          </a:xfrm>
        </p:spPr>
        <p:txBody>
          <a:bodyPr>
            <a:normAutofit lnSpcReduction="10000"/>
          </a:bodyPr>
          <a:lstStyle/>
          <a:p>
            <a:r>
              <a:rPr lang="en-US" dirty="0">
                <a:latin typeface="Adobe Caslon Pro" panose="0205050205050A020403" pitchFamily="18" charset="0"/>
              </a:rPr>
              <a:t>Create a program or series of programs for cable / streaming platforms based on designers decorating properties utilizing items from 1stDibs dealers and various RH offerings</a:t>
            </a:r>
            <a:r>
              <a:rPr lang="en-US" dirty="0"/>
              <a:t>. </a:t>
            </a:r>
          </a:p>
          <a:p>
            <a:pPr marL="0" indent="0">
              <a:buNone/>
            </a:pPr>
            <a:endParaRPr lang="en-US" dirty="0"/>
          </a:p>
        </p:txBody>
      </p:sp>
      <p:sp>
        <p:nvSpPr>
          <p:cNvPr id="5" name="TextBox 4">
            <a:extLst>
              <a:ext uri="{FF2B5EF4-FFF2-40B4-BE49-F238E27FC236}">
                <a16:creationId xmlns:a16="http://schemas.microsoft.com/office/drawing/2014/main" id="{8AE3FB27-DC5C-F669-EC28-C839C72705C7}"/>
              </a:ext>
            </a:extLst>
          </p:cNvPr>
          <p:cNvSpPr txBox="1"/>
          <p:nvPr/>
        </p:nvSpPr>
        <p:spPr>
          <a:xfrm>
            <a:off x="8851392" y="6410847"/>
            <a:ext cx="2809423" cy="369332"/>
          </a:xfrm>
          <a:prstGeom prst="rect">
            <a:avLst/>
          </a:prstGeom>
          <a:noFill/>
        </p:spPr>
        <p:txBody>
          <a:bodyPr wrap="none" rtlCol="0">
            <a:spAutoFit/>
          </a:bodyPr>
          <a:lstStyle/>
          <a:p>
            <a:r>
              <a:rPr lang="en-US" dirty="0">
                <a:latin typeface="AG Foreigner Light-Bold" panose="020BE200000000000000" pitchFamily="34" charset="0"/>
              </a:rPr>
              <a:t>Strategy Partners Group</a:t>
            </a:r>
          </a:p>
        </p:txBody>
      </p:sp>
    </p:spTree>
    <p:extLst>
      <p:ext uri="{BB962C8B-B14F-4D97-AF65-F5344CB8AC3E}">
        <p14:creationId xmlns:p14="http://schemas.microsoft.com/office/powerpoint/2010/main" val="758412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5EF62-4AB8-B2F2-8620-7CDAF8CF6E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6ED75B-1033-7E3D-B2B6-E1906AEC1CAC}"/>
              </a:ext>
            </a:extLst>
          </p:cNvPr>
          <p:cNvSpPr>
            <a:spLocks noGrp="1"/>
          </p:cNvSpPr>
          <p:nvPr>
            <p:ph type="title" idx="4294967295"/>
          </p:nvPr>
        </p:nvSpPr>
        <p:spPr>
          <a:xfrm>
            <a:off x="2791639" y="389399"/>
            <a:ext cx="6608722" cy="607053"/>
          </a:xfrm>
        </p:spPr>
        <p:txBody>
          <a:bodyPr>
            <a:normAutofit fontScale="90000"/>
          </a:bodyPr>
          <a:lstStyle/>
          <a:p>
            <a:pPr algn="ctr"/>
            <a:r>
              <a:rPr lang="en-US" dirty="0"/>
              <a:t> </a:t>
            </a:r>
            <a:r>
              <a:rPr lang="en-US" dirty="0">
                <a:latin typeface="Century Schoolbook" panose="02040604050505020304" pitchFamily="18" charset="0"/>
              </a:rPr>
              <a:t>RH Opportunity – Sourcebook</a:t>
            </a:r>
          </a:p>
        </p:txBody>
      </p:sp>
      <p:sp>
        <p:nvSpPr>
          <p:cNvPr id="4" name="Slide Number Placeholder 3">
            <a:extLst>
              <a:ext uri="{FF2B5EF4-FFF2-40B4-BE49-F238E27FC236}">
                <a16:creationId xmlns:a16="http://schemas.microsoft.com/office/drawing/2014/main" id="{AC5EA573-FA51-5BD5-A1B2-1D6F2BD8B978}"/>
              </a:ext>
            </a:extLst>
          </p:cNvPr>
          <p:cNvSpPr>
            <a:spLocks noGrp="1"/>
          </p:cNvSpPr>
          <p:nvPr>
            <p:ph type="sldNum" sz="quarter" idx="15"/>
          </p:nvPr>
        </p:nvSpPr>
        <p:spPr/>
        <p:txBody>
          <a:bodyPr/>
          <a:lstStyle/>
          <a:p>
            <a:fld id="{18D65601-5AE2-46FC-B138-694DDD2B510D}" type="slidenum">
              <a:rPr lang="en-US" smtClean="0"/>
              <a:pPr/>
              <a:t>14</a:t>
            </a:fld>
            <a:endParaRPr lang="en-US" dirty="0"/>
          </a:p>
        </p:txBody>
      </p:sp>
      <p:pic>
        <p:nvPicPr>
          <p:cNvPr id="7" name="Picture 6">
            <a:extLst>
              <a:ext uri="{FF2B5EF4-FFF2-40B4-BE49-F238E27FC236}">
                <a16:creationId xmlns:a16="http://schemas.microsoft.com/office/drawing/2014/main" id="{50CFA5A7-5535-DECF-1A91-A77584BF31AD}"/>
              </a:ext>
            </a:extLst>
          </p:cNvPr>
          <p:cNvPicPr>
            <a:picLocks noChangeAspect="1"/>
          </p:cNvPicPr>
          <p:nvPr/>
        </p:nvPicPr>
        <p:blipFill>
          <a:blip r:embed="rId2"/>
          <a:srcRect/>
          <a:stretch/>
        </p:blipFill>
        <p:spPr>
          <a:xfrm>
            <a:off x="4248376" y="2468887"/>
            <a:ext cx="3231951" cy="3890772"/>
          </a:xfrm>
          <a:prstGeom prst="rect">
            <a:avLst/>
          </a:prstGeom>
        </p:spPr>
      </p:pic>
      <p:sp>
        <p:nvSpPr>
          <p:cNvPr id="3" name="Content Placeholder 2">
            <a:extLst>
              <a:ext uri="{FF2B5EF4-FFF2-40B4-BE49-F238E27FC236}">
                <a16:creationId xmlns:a16="http://schemas.microsoft.com/office/drawing/2014/main" id="{EF6B9A2A-6B62-D8E3-A42A-6C0720BD3754}"/>
              </a:ext>
            </a:extLst>
          </p:cNvPr>
          <p:cNvSpPr>
            <a:spLocks noGrp="1"/>
          </p:cNvSpPr>
          <p:nvPr>
            <p:ph sz="quarter" idx="4294967295"/>
          </p:nvPr>
        </p:nvSpPr>
        <p:spPr>
          <a:xfrm>
            <a:off x="1381119" y="1335032"/>
            <a:ext cx="10253619" cy="1133855"/>
          </a:xfrm>
        </p:spPr>
        <p:txBody>
          <a:bodyPr>
            <a:normAutofit lnSpcReduction="10000"/>
          </a:bodyPr>
          <a:lstStyle/>
          <a:p>
            <a:r>
              <a:rPr lang="en-US" dirty="0">
                <a:latin typeface="Adobe Caslon Pro" panose="0205050205050A020403" pitchFamily="18" charset="0"/>
              </a:rPr>
              <a:t>Dedicate pages in the RH Sourcebook for various 1stDibs dealers who help reinforce the RH brand as the global leader in taste, luxury and style, unconstrained by time.   </a:t>
            </a:r>
            <a:endParaRPr lang="en-US" dirty="0"/>
          </a:p>
          <a:p>
            <a:pPr marL="0" indent="0">
              <a:buNone/>
            </a:pPr>
            <a:endParaRPr lang="en-US" dirty="0"/>
          </a:p>
        </p:txBody>
      </p:sp>
      <p:sp>
        <p:nvSpPr>
          <p:cNvPr id="5" name="TextBox 4">
            <a:extLst>
              <a:ext uri="{FF2B5EF4-FFF2-40B4-BE49-F238E27FC236}">
                <a16:creationId xmlns:a16="http://schemas.microsoft.com/office/drawing/2014/main" id="{1E00C059-9113-A626-00A3-E914D1D7565C}"/>
              </a:ext>
            </a:extLst>
          </p:cNvPr>
          <p:cNvSpPr txBox="1"/>
          <p:nvPr/>
        </p:nvSpPr>
        <p:spPr>
          <a:xfrm>
            <a:off x="8851392" y="6410847"/>
            <a:ext cx="2809423" cy="369332"/>
          </a:xfrm>
          <a:prstGeom prst="rect">
            <a:avLst/>
          </a:prstGeom>
          <a:noFill/>
        </p:spPr>
        <p:txBody>
          <a:bodyPr wrap="none" rtlCol="0">
            <a:spAutoFit/>
          </a:bodyPr>
          <a:lstStyle/>
          <a:p>
            <a:r>
              <a:rPr lang="en-US" dirty="0">
                <a:latin typeface="AG Foreigner Light-Bold" panose="020BE200000000000000" pitchFamily="34" charset="0"/>
              </a:rPr>
              <a:t>Strategy Partners Group</a:t>
            </a:r>
          </a:p>
        </p:txBody>
      </p:sp>
    </p:spTree>
    <p:extLst>
      <p:ext uri="{BB962C8B-B14F-4D97-AF65-F5344CB8AC3E}">
        <p14:creationId xmlns:p14="http://schemas.microsoft.com/office/powerpoint/2010/main" val="2170721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D18B6-9C7B-6DA8-F7EA-5B0E0ABCCD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640E4F-7E5F-924E-9836-5E7144638B84}"/>
              </a:ext>
            </a:extLst>
          </p:cNvPr>
          <p:cNvSpPr>
            <a:spLocks noGrp="1"/>
          </p:cNvSpPr>
          <p:nvPr>
            <p:ph type="title" idx="4294967295"/>
          </p:nvPr>
        </p:nvSpPr>
        <p:spPr>
          <a:xfrm>
            <a:off x="1216561" y="401123"/>
            <a:ext cx="9163158" cy="607053"/>
          </a:xfrm>
        </p:spPr>
        <p:txBody>
          <a:bodyPr>
            <a:normAutofit fontScale="90000"/>
          </a:bodyPr>
          <a:lstStyle/>
          <a:p>
            <a:pPr algn="ctr"/>
            <a:r>
              <a:rPr lang="en-US" dirty="0">
                <a:latin typeface="Century Schoolbook" panose="02040604050505020304" pitchFamily="18" charset="0"/>
              </a:rPr>
              <a:t>1stDibs 2023 Income Statement</a:t>
            </a:r>
          </a:p>
        </p:txBody>
      </p:sp>
      <p:sp>
        <p:nvSpPr>
          <p:cNvPr id="4" name="Slide Number Placeholder 3">
            <a:extLst>
              <a:ext uri="{FF2B5EF4-FFF2-40B4-BE49-F238E27FC236}">
                <a16:creationId xmlns:a16="http://schemas.microsoft.com/office/drawing/2014/main" id="{870BDFB7-1B2A-B084-A5CE-923D295D9C3D}"/>
              </a:ext>
            </a:extLst>
          </p:cNvPr>
          <p:cNvSpPr>
            <a:spLocks noGrp="1"/>
          </p:cNvSpPr>
          <p:nvPr>
            <p:ph type="sldNum" sz="quarter" idx="15"/>
          </p:nvPr>
        </p:nvSpPr>
        <p:spPr/>
        <p:txBody>
          <a:bodyPr/>
          <a:lstStyle/>
          <a:p>
            <a:fld id="{18D65601-5AE2-46FC-B138-694DDD2B510D}" type="slidenum">
              <a:rPr lang="en-US" smtClean="0"/>
              <a:pPr/>
              <a:t>15</a:t>
            </a:fld>
            <a:endParaRPr lang="en-US" dirty="0"/>
          </a:p>
        </p:txBody>
      </p:sp>
      <p:pic>
        <p:nvPicPr>
          <p:cNvPr id="9" name="Picture 8" descr="A blue and white striped sheet&#10;&#10;Description automatically generated">
            <a:extLst>
              <a:ext uri="{FF2B5EF4-FFF2-40B4-BE49-F238E27FC236}">
                <a16:creationId xmlns:a16="http://schemas.microsoft.com/office/drawing/2014/main" id="{C300B7F6-4A8A-893E-492A-5C5CBD7243FB}"/>
              </a:ext>
            </a:extLst>
          </p:cNvPr>
          <p:cNvPicPr>
            <a:picLocks noChangeAspect="1"/>
          </p:cNvPicPr>
          <p:nvPr/>
        </p:nvPicPr>
        <p:blipFill>
          <a:blip r:embed="rId2"/>
          <a:stretch>
            <a:fillRect/>
          </a:stretch>
        </p:blipFill>
        <p:spPr>
          <a:xfrm>
            <a:off x="1216560" y="1008176"/>
            <a:ext cx="9163158" cy="5269230"/>
          </a:xfrm>
          <a:prstGeom prst="rect">
            <a:avLst/>
          </a:prstGeom>
        </p:spPr>
      </p:pic>
      <p:sp>
        <p:nvSpPr>
          <p:cNvPr id="3" name="TextBox 2">
            <a:extLst>
              <a:ext uri="{FF2B5EF4-FFF2-40B4-BE49-F238E27FC236}">
                <a16:creationId xmlns:a16="http://schemas.microsoft.com/office/drawing/2014/main" id="{F8583F7A-311E-C0B7-D841-62BECDE970E9}"/>
              </a:ext>
            </a:extLst>
          </p:cNvPr>
          <p:cNvSpPr txBox="1"/>
          <p:nvPr/>
        </p:nvSpPr>
        <p:spPr>
          <a:xfrm>
            <a:off x="8851392" y="6410847"/>
            <a:ext cx="2809423" cy="369332"/>
          </a:xfrm>
          <a:prstGeom prst="rect">
            <a:avLst/>
          </a:prstGeom>
          <a:noFill/>
        </p:spPr>
        <p:txBody>
          <a:bodyPr wrap="none" rtlCol="0">
            <a:spAutoFit/>
          </a:bodyPr>
          <a:lstStyle/>
          <a:p>
            <a:r>
              <a:rPr lang="en-US" dirty="0">
                <a:latin typeface="AG Foreigner Light-Bold" panose="020BE200000000000000" pitchFamily="34" charset="0"/>
              </a:rPr>
              <a:t>Strategy Partners Group</a:t>
            </a:r>
          </a:p>
        </p:txBody>
      </p:sp>
    </p:spTree>
    <p:extLst>
      <p:ext uri="{BB962C8B-B14F-4D97-AF65-F5344CB8AC3E}">
        <p14:creationId xmlns:p14="http://schemas.microsoft.com/office/powerpoint/2010/main" val="694814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751F2-71B8-5728-2AA2-C94CD15413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D72C9F-76D5-054A-D618-870C4383A583}"/>
              </a:ext>
            </a:extLst>
          </p:cNvPr>
          <p:cNvSpPr>
            <a:spLocks noGrp="1"/>
          </p:cNvSpPr>
          <p:nvPr>
            <p:ph type="title" idx="4294967295"/>
          </p:nvPr>
        </p:nvSpPr>
        <p:spPr>
          <a:xfrm>
            <a:off x="2473569" y="401123"/>
            <a:ext cx="6916616" cy="607053"/>
          </a:xfrm>
        </p:spPr>
        <p:txBody>
          <a:bodyPr>
            <a:normAutofit fontScale="90000"/>
          </a:bodyPr>
          <a:lstStyle/>
          <a:p>
            <a:pPr algn="ctr"/>
            <a:r>
              <a:rPr lang="en-US" dirty="0">
                <a:latin typeface="Century Schoolbook" panose="02040604050505020304" pitchFamily="18" charset="0"/>
              </a:rPr>
              <a:t>1stDibs 2023 Balance Sheet</a:t>
            </a:r>
          </a:p>
        </p:txBody>
      </p:sp>
      <p:sp>
        <p:nvSpPr>
          <p:cNvPr id="4" name="Slide Number Placeholder 3">
            <a:extLst>
              <a:ext uri="{FF2B5EF4-FFF2-40B4-BE49-F238E27FC236}">
                <a16:creationId xmlns:a16="http://schemas.microsoft.com/office/drawing/2014/main" id="{4159B9DB-EA8E-8995-DC10-BD6118688072}"/>
              </a:ext>
            </a:extLst>
          </p:cNvPr>
          <p:cNvSpPr>
            <a:spLocks noGrp="1"/>
          </p:cNvSpPr>
          <p:nvPr>
            <p:ph type="sldNum" sz="quarter" idx="15"/>
          </p:nvPr>
        </p:nvSpPr>
        <p:spPr/>
        <p:txBody>
          <a:bodyPr/>
          <a:lstStyle/>
          <a:p>
            <a:fld id="{18D65601-5AE2-46FC-B138-694DDD2B510D}" type="slidenum">
              <a:rPr lang="en-US" smtClean="0"/>
              <a:pPr/>
              <a:t>16</a:t>
            </a:fld>
            <a:endParaRPr lang="en-US" dirty="0"/>
          </a:p>
        </p:txBody>
      </p:sp>
      <p:pic>
        <p:nvPicPr>
          <p:cNvPr id="9" name="Picture 8">
            <a:extLst>
              <a:ext uri="{FF2B5EF4-FFF2-40B4-BE49-F238E27FC236}">
                <a16:creationId xmlns:a16="http://schemas.microsoft.com/office/drawing/2014/main" id="{16BFFAB2-2216-D925-0398-F38D873FD77D}"/>
              </a:ext>
            </a:extLst>
          </p:cNvPr>
          <p:cNvPicPr>
            <a:picLocks noChangeAspect="1"/>
          </p:cNvPicPr>
          <p:nvPr/>
        </p:nvPicPr>
        <p:blipFill>
          <a:blip r:embed="rId2"/>
          <a:srcRect/>
          <a:stretch/>
        </p:blipFill>
        <p:spPr>
          <a:xfrm>
            <a:off x="3811878" y="1008176"/>
            <a:ext cx="3972522" cy="5269230"/>
          </a:xfrm>
          <a:prstGeom prst="rect">
            <a:avLst/>
          </a:prstGeom>
        </p:spPr>
      </p:pic>
      <p:sp>
        <p:nvSpPr>
          <p:cNvPr id="3" name="TextBox 2">
            <a:extLst>
              <a:ext uri="{FF2B5EF4-FFF2-40B4-BE49-F238E27FC236}">
                <a16:creationId xmlns:a16="http://schemas.microsoft.com/office/drawing/2014/main" id="{36676DDB-AA8E-543D-1F10-56A200B66C26}"/>
              </a:ext>
            </a:extLst>
          </p:cNvPr>
          <p:cNvSpPr txBox="1"/>
          <p:nvPr/>
        </p:nvSpPr>
        <p:spPr>
          <a:xfrm>
            <a:off x="8851392" y="6410847"/>
            <a:ext cx="2809423" cy="369332"/>
          </a:xfrm>
          <a:prstGeom prst="rect">
            <a:avLst/>
          </a:prstGeom>
          <a:noFill/>
        </p:spPr>
        <p:txBody>
          <a:bodyPr wrap="none" rtlCol="0">
            <a:spAutoFit/>
          </a:bodyPr>
          <a:lstStyle/>
          <a:p>
            <a:r>
              <a:rPr lang="en-US" dirty="0">
                <a:latin typeface="AG Foreigner Light-Bold" panose="020BE200000000000000" pitchFamily="34" charset="0"/>
              </a:rPr>
              <a:t>Strategy Partners Group</a:t>
            </a:r>
          </a:p>
        </p:txBody>
      </p:sp>
    </p:spTree>
    <p:extLst>
      <p:ext uri="{BB962C8B-B14F-4D97-AF65-F5344CB8AC3E}">
        <p14:creationId xmlns:p14="http://schemas.microsoft.com/office/powerpoint/2010/main" val="4048509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75FF5-530D-E5EE-9887-C43BA83563C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D2BEDF-B626-1D45-2130-BCEAB8560095}"/>
              </a:ext>
            </a:extLst>
          </p:cNvPr>
          <p:cNvSpPr>
            <a:spLocks noGrp="1"/>
          </p:cNvSpPr>
          <p:nvPr>
            <p:ph type="sldNum" sz="quarter" idx="15"/>
          </p:nvPr>
        </p:nvSpPr>
        <p:spPr/>
        <p:txBody>
          <a:bodyPr/>
          <a:lstStyle/>
          <a:p>
            <a:fld id="{18D65601-5AE2-46FC-B138-694DDD2B510D}" type="slidenum">
              <a:rPr lang="en-US" smtClean="0"/>
              <a:pPr/>
              <a:t>17</a:t>
            </a:fld>
            <a:endParaRPr lang="en-US" dirty="0"/>
          </a:p>
        </p:txBody>
      </p:sp>
      <p:pic>
        <p:nvPicPr>
          <p:cNvPr id="10" name="Picture 9" descr="A black and white logo&#10;&#10;Description automatically generated">
            <a:extLst>
              <a:ext uri="{FF2B5EF4-FFF2-40B4-BE49-F238E27FC236}">
                <a16:creationId xmlns:a16="http://schemas.microsoft.com/office/drawing/2014/main" id="{60FC293E-3875-02BA-AB4D-E9A3A1B5603F}"/>
              </a:ext>
            </a:extLst>
          </p:cNvPr>
          <p:cNvPicPr>
            <a:picLocks noChangeAspect="1"/>
          </p:cNvPicPr>
          <p:nvPr/>
        </p:nvPicPr>
        <p:blipFill>
          <a:blip r:embed="rId2"/>
          <a:stretch>
            <a:fillRect/>
          </a:stretch>
        </p:blipFill>
        <p:spPr>
          <a:xfrm>
            <a:off x="1789253" y="1228194"/>
            <a:ext cx="3122295" cy="2755583"/>
          </a:xfrm>
          <a:prstGeom prst="rect">
            <a:avLst/>
          </a:prstGeom>
        </p:spPr>
      </p:pic>
      <p:pic>
        <p:nvPicPr>
          <p:cNvPr id="12" name="Picture 11" descr="A black letter on a white background&#10;&#10;Description automatically generated">
            <a:extLst>
              <a:ext uri="{FF2B5EF4-FFF2-40B4-BE49-F238E27FC236}">
                <a16:creationId xmlns:a16="http://schemas.microsoft.com/office/drawing/2014/main" id="{C128F876-4A83-7984-F9DB-60EC728B8232}"/>
              </a:ext>
            </a:extLst>
          </p:cNvPr>
          <p:cNvPicPr>
            <a:picLocks noChangeAspect="1"/>
          </p:cNvPicPr>
          <p:nvPr/>
        </p:nvPicPr>
        <p:blipFill>
          <a:blip r:embed="rId3"/>
          <a:stretch>
            <a:fillRect/>
          </a:stretch>
        </p:blipFill>
        <p:spPr>
          <a:xfrm>
            <a:off x="6355043" y="2080224"/>
            <a:ext cx="4851083" cy="1665923"/>
          </a:xfrm>
          <a:prstGeom prst="rect">
            <a:avLst/>
          </a:prstGeom>
        </p:spPr>
      </p:pic>
      <p:sp>
        <p:nvSpPr>
          <p:cNvPr id="13" name="Title 1">
            <a:extLst>
              <a:ext uri="{FF2B5EF4-FFF2-40B4-BE49-F238E27FC236}">
                <a16:creationId xmlns:a16="http://schemas.microsoft.com/office/drawing/2014/main" id="{60394588-6216-7BC7-96D9-C994405D9877}"/>
              </a:ext>
            </a:extLst>
          </p:cNvPr>
          <p:cNvSpPr txBox="1">
            <a:spLocks/>
          </p:cNvSpPr>
          <p:nvPr/>
        </p:nvSpPr>
        <p:spPr>
          <a:xfrm>
            <a:off x="4826692" y="2660095"/>
            <a:ext cx="1579523" cy="667758"/>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en-US" sz="9600" dirty="0">
                <a:solidFill>
                  <a:srgbClr val="000000"/>
                </a:solidFill>
                <a:latin typeface="AG_Futura" panose="020B7200000000000000" pitchFamily="34" charset="0"/>
              </a:rPr>
              <a:t>&amp;</a:t>
            </a:r>
          </a:p>
        </p:txBody>
      </p:sp>
      <p:sp>
        <p:nvSpPr>
          <p:cNvPr id="17" name="TextBox 16">
            <a:extLst>
              <a:ext uri="{FF2B5EF4-FFF2-40B4-BE49-F238E27FC236}">
                <a16:creationId xmlns:a16="http://schemas.microsoft.com/office/drawing/2014/main" id="{E65C22BF-5766-A28C-49E0-4A2DBA677FA7}"/>
              </a:ext>
            </a:extLst>
          </p:cNvPr>
          <p:cNvSpPr txBox="1"/>
          <p:nvPr/>
        </p:nvSpPr>
        <p:spPr>
          <a:xfrm>
            <a:off x="1670999" y="4817568"/>
            <a:ext cx="10296408" cy="1261884"/>
          </a:xfrm>
          <a:prstGeom prst="rect">
            <a:avLst/>
          </a:prstGeom>
          <a:noFill/>
        </p:spPr>
        <p:txBody>
          <a:bodyPr wrap="none" rtlCol="0">
            <a:spAutoFit/>
          </a:bodyPr>
          <a:lstStyle/>
          <a:p>
            <a:pPr algn="ctr"/>
            <a:r>
              <a:rPr lang="en-US" sz="3800" dirty="0">
                <a:effectLst>
                  <a:outerShdw blurRad="38100" dist="38100" dir="2700000" algn="tl">
                    <a:srgbClr val="000000">
                      <a:alpha val="43137"/>
                    </a:srgbClr>
                  </a:outerShdw>
                </a:effectLst>
                <a:latin typeface="Century Schoolbook" panose="02040604050505020304" pitchFamily="18" charset="0"/>
              </a:rPr>
              <a:t>BUILDING A GLOBAL LUXURY BRAND…</a:t>
            </a:r>
          </a:p>
          <a:p>
            <a:pPr algn="ctr"/>
            <a:r>
              <a:rPr lang="en-US" sz="3800" dirty="0">
                <a:effectLst>
                  <a:outerShdw blurRad="38100" dist="38100" dir="2700000" algn="tl">
                    <a:srgbClr val="000000">
                      <a:alpha val="43137"/>
                    </a:srgbClr>
                  </a:outerShdw>
                </a:effectLst>
                <a:latin typeface="Century Schoolbook" panose="02040604050505020304" pitchFamily="18" charset="0"/>
              </a:rPr>
              <a:t>TOGETHER</a:t>
            </a:r>
          </a:p>
        </p:txBody>
      </p:sp>
      <p:sp>
        <p:nvSpPr>
          <p:cNvPr id="2" name="TextBox 1">
            <a:extLst>
              <a:ext uri="{FF2B5EF4-FFF2-40B4-BE49-F238E27FC236}">
                <a16:creationId xmlns:a16="http://schemas.microsoft.com/office/drawing/2014/main" id="{14C29D14-57BE-A9A3-92C7-304F0C641887}"/>
              </a:ext>
            </a:extLst>
          </p:cNvPr>
          <p:cNvSpPr txBox="1"/>
          <p:nvPr/>
        </p:nvSpPr>
        <p:spPr>
          <a:xfrm>
            <a:off x="8851392" y="6410847"/>
            <a:ext cx="2809423" cy="369332"/>
          </a:xfrm>
          <a:prstGeom prst="rect">
            <a:avLst/>
          </a:prstGeom>
          <a:noFill/>
        </p:spPr>
        <p:txBody>
          <a:bodyPr wrap="none" rtlCol="0">
            <a:spAutoFit/>
          </a:bodyPr>
          <a:lstStyle/>
          <a:p>
            <a:r>
              <a:rPr lang="en-US" dirty="0">
                <a:latin typeface="AG Foreigner Light-Bold" panose="020BE200000000000000" pitchFamily="34" charset="0"/>
              </a:rPr>
              <a:t>Strategy Partners Group</a:t>
            </a:r>
          </a:p>
        </p:txBody>
      </p:sp>
    </p:spTree>
    <p:extLst>
      <p:ext uri="{BB962C8B-B14F-4D97-AF65-F5344CB8AC3E}">
        <p14:creationId xmlns:p14="http://schemas.microsoft.com/office/powerpoint/2010/main" val="1775004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B7F25-F29B-84A4-2573-7CA03E95B3B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C953AF-FF6C-3DD9-F273-C7E4B6B2B37A}"/>
              </a:ext>
            </a:extLst>
          </p:cNvPr>
          <p:cNvSpPr>
            <a:spLocks noGrp="1"/>
          </p:cNvSpPr>
          <p:nvPr>
            <p:ph type="sldNum" sz="quarter" idx="15"/>
          </p:nvPr>
        </p:nvSpPr>
        <p:spPr/>
        <p:txBody>
          <a:bodyPr/>
          <a:lstStyle/>
          <a:p>
            <a:fld id="{18D65601-5AE2-46FC-B138-694DDD2B510D}" type="slidenum">
              <a:rPr lang="en-US" smtClean="0"/>
              <a:pPr/>
              <a:t>18</a:t>
            </a:fld>
            <a:endParaRPr lang="en-US" dirty="0"/>
          </a:p>
        </p:txBody>
      </p:sp>
      <p:sp>
        <p:nvSpPr>
          <p:cNvPr id="17" name="TextBox 16">
            <a:extLst>
              <a:ext uri="{FF2B5EF4-FFF2-40B4-BE49-F238E27FC236}">
                <a16:creationId xmlns:a16="http://schemas.microsoft.com/office/drawing/2014/main" id="{C16CE8BB-E58C-C5E4-AAF0-B696DD0139DF}"/>
              </a:ext>
            </a:extLst>
          </p:cNvPr>
          <p:cNvSpPr txBox="1"/>
          <p:nvPr/>
        </p:nvSpPr>
        <p:spPr>
          <a:xfrm>
            <a:off x="2465961" y="1617168"/>
            <a:ext cx="8220520" cy="3016210"/>
          </a:xfrm>
          <a:prstGeom prst="rect">
            <a:avLst/>
          </a:prstGeom>
          <a:noFill/>
        </p:spPr>
        <p:txBody>
          <a:bodyPr wrap="none" rtlCol="0">
            <a:spAutoFit/>
          </a:bodyPr>
          <a:lstStyle/>
          <a:p>
            <a:pPr algn="ctr"/>
            <a:r>
              <a:rPr lang="en-US" sz="3800" dirty="0">
                <a:effectLst>
                  <a:outerShdw blurRad="38100" dist="38100" dir="2700000" algn="tl">
                    <a:srgbClr val="000000">
                      <a:alpha val="43137"/>
                    </a:srgbClr>
                  </a:outerShdw>
                </a:effectLst>
                <a:latin typeface="Century Schoolbook" panose="02040604050505020304" pitchFamily="18" charset="0"/>
              </a:rPr>
              <a:t>Strategy Partners Group</a:t>
            </a:r>
          </a:p>
          <a:p>
            <a:pPr algn="ctr"/>
            <a:r>
              <a:rPr lang="en-US" sz="3800" dirty="0">
                <a:effectLst>
                  <a:outerShdw blurRad="38100" dist="38100" dir="2700000" algn="tl">
                    <a:srgbClr val="000000">
                      <a:alpha val="43137"/>
                    </a:srgbClr>
                  </a:outerShdw>
                </a:effectLst>
                <a:latin typeface="Century Schoolbook" panose="02040604050505020304" pitchFamily="18" charset="0"/>
                <a:hlinkClick r:id="rId2"/>
              </a:rPr>
              <a:t>www.StrategyPartnersGroup.com</a:t>
            </a:r>
            <a:endParaRPr lang="en-US" sz="3800" dirty="0">
              <a:effectLst>
                <a:outerShdw blurRad="38100" dist="38100" dir="2700000" algn="tl">
                  <a:srgbClr val="000000">
                    <a:alpha val="43137"/>
                  </a:srgbClr>
                </a:outerShdw>
              </a:effectLst>
              <a:latin typeface="Century Schoolbook" panose="02040604050505020304" pitchFamily="18" charset="0"/>
            </a:endParaRPr>
          </a:p>
          <a:p>
            <a:pPr algn="ctr"/>
            <a:endParaRPr lang="en-US" sz="3800" dirty="0">
              <a:effectLst>
                <a:outerShdw blurRad="38100" dist="38100" dir="2700000" algn="tl">
                  <a:srgbClr val="000000">
                    <a:alpha val="43137"/>
                  </a:srgbClr>
                </a:outerShdw>
              </a:effectLst>
              <a:latin typeface="Century Schoolbook" panose="02040604050505020304" pitchFamily="18" charset="0"/>
            </a:endParaRPr>
          </a:p>
          <a:p>
            <a:pPr algn="ctr"/>
            <a:r>
              <a:rPr lang="en-US" sz="3800" dirty="0">
                <a:effectLst>
                  <a:outerShdw blurRad="38100" dist="38100" dir="2700000" algn="tl">
                    <a:srgbClr val="000000">
                      <a:alpha val="43137"/>
                    </a:srgbClr>
                  </a:outerShdw>
                </a:effectLst>
                <a:latin typeface="Century Schoolbook" panose="02040604050505020304" pitchFamily="18" charset="0"/>
              </a:rPr>
              <a:t>Vince </a:t>
            </a:r>
            <a:r>
              <a:rPr lang="en-US" sz="3800" dirty="0" err="1">
                <a:effectLst>
                  <a:outerShdw blurRad="38100" dist="38100" dir="2700000" algn="tl">
                    <a:srgbClr val="000000">
                      <a:alpha val="43137"/>
                    </a:srgbClr>
                  </a:outerShdw>
                </a:effectLst>
                <a:latin typeface="Century Schoolbook" panose="02040604050505020304" pitchFamily="18" charset="0"/>
              </a:rPr>
              <a:t>Coyner</a:t>
            </a:r>
            <a:endParaRPr lang="en-US" sz="3800" dirty="0">
              <a:effectLst>
                <a:outerShdw blurRad="38100" dist="38100" dir="2700000" algn="tl">
                  <a:srgbClr val="000000">
                    <a:alpha val="43137"/>
                  </a:srgbClr>
                </a:outerShdw>
              </a:effectLst>
              <a:latin typeface="Century Schoolbook" panose="02040604050505020304" pitchFamily="18" charset="0"/>
            </a:endParaRPr>
          </a:p>
          <a:p>
            <a:pPr algn="ctr"/>
            <a:r>
              <a:rPr lang="en-US" sz="3800" dirty="0">
                <a:effectLst>
                  <a:outerShdw blurRad="38100" dist="38100" dir="2700000" algn="tl">
                    <a:srgbClr val="000000">
                      <a:alpha val="43137"/>
                    </a:srgbClr>
                  </a:outerShdw>
                </a:effectLst>
                <a:latin typeface="Century Schoolbook" panose="02040604050505020304" pitchFamily="18" charset="0"/>
                <a:hlinkClick r:id="rId3"/>
              </a:rPr>
              <a:t>vince@StrategyPartnersGroup.com</a:t>
            </a:r>
            <a:r>
              <a:rPr lang="en-US" sz="3800" dirty="0">
                <a:effectLst>
                  <a:outerShdw blurRad="38100" dist="38100" dir="2700000" algn="tl">
                    <a:srgbClr val="000000">
                      <a:alpha val="43137"/>
                    </a:srgbClr>
                  </a:outerShdw>
                </a:effectLst>
                <a:latin typeface="Century Schoolbook" panose="02040604050505020304" pitchFamily="18" charset="0"/>
              </a:rPr>
              <a:t> </a:t>
            </a:r>
          </a:p>
        </p:txBody>
      </p:sp>
      <p:sp>
        <p:nvSpPr>
          <p:cNvPr id="2" name="TextBox 1">
            <a:extLst>
              <a:ext uri="{FF2B5EF4-FFF2-40B4-BE49-F238E27FC236}">
                <a16:creationId xmlns:a16="http://schemas.microsoft.com/office/drawing/2014/main" id="{4CCEDD55-22C7-0BAE-FFCA-7FFFF81A773F}"/>
              </a:ext>
            </a:extLst>
          </p:cNvPr>
          <p:cNvSpPr txBox="1"/>
          <p:nvPr/>
        </p:nvSpPr>
        <p:spPr>
          <a:xfrm>
            <a:off x="8851392" y="6410847"/>
            <a:ext cx="2809423" cy="369332"/>
          </a:xfrm>
          <a:prstGeom prst="rect">
            <a:avLst/>
          </a:prstGeom>
          <a:noFill/>
        </p:spPr>
        <p:txBody>
          <a:bodyPr wrap="none" rtlCol="0">
            <a:spAutoFit/>
          </a:bodyPr>
          <a:lstStyle/>
          <a:p>
            <a:r>
              <a:rPr lang="en-US" dirty="0">
                <a:latin typeface="AG Foreigner Light-Bold" panose="020BE200000000000000" pitchFamily="34" charset="0"/>
              </a:rPr>
              <a:t>Strategy Partners Group</a:t>
            </a:r>
          </a:p>
        </p:txBody>
      </p:sp>
    </p:spTree>
    <p:extLst>
      <p:ext uri="{BB962C8B-B14F-4D97-AF65-F5344CB8AC3E}">
        <p14:creationId xmlns:p14="http://schemas.microsoft.com/office/powerpoint/2010/main" val="992071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CCD9B-8FFD-0C62-3F49-9BF7BD9FF8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C5F951-04FB-9112-CD18-D1839C208E7C}"/>
              </a:ext>
            </a:extLst>
          </p:cNvPr>
          <p:cNvSpPr>
            <a:spLocks noGrp="1"/>
          </p:cNvSpPr>
          <p:nvPr>
            <p:ph type="title" idx="4294967295"/>
          </p:nvPr>
        </p:nvSpPr>
        <p:spPr>
          <a:xfrm>
            <a:off x="3695863" y="401123"/>
            <a:ext cx="4204553" cy="607053"/>
          </a:xfrm>
        </p:spPr>
        <p:txBody>
          <a:bodyPr>
            <a:normAutofit fontScale="90000"/>
          </a:bodyPr>
          <a:lstStyle/>
          <a:p>
            <a:pPr algn="ctr"/>
            <a:r>
              <a:rPr lang="en-US" dirty="0">
                <a:latin typeface="Century Schoolbook" panose="02040604050505020304" pitchFamily="18" charset="0"/>
              </a:rPr>
              <a:t>Core RH Goals</a:t>
            </a:r>
          </a:p>
        </p:txBody>
      </p:sp>
      <p:sp>
        <p:nvSpPr>
          <p:cNvPr id="3" name="Content Placeholder 2">
            <a:extLst>
              <a:ext uri="{FF2B5EF4-FFF2-40B4-BE49-F238E27FC236}">
                <a16:creationId xmlns:a16="http://schemas.microsoft.com/office/drawing/2014/main" id="{C206B0D1-5554-FF83-285B-084EBBE9B669}"/>
              </a:ext>
            </a:extLst>
          </p:cNvPr>
          <p:cNvSpPr>
            <a:spLocks noGrp="1"/>
          </p:cNvSpPr>
          <p:nvPr>
            <p:ph sz="quarter" idx="4294967295"/>
          </p:nvPr>
        </p:nvSpPr>
        <p:spPr>
          <a:xfrm>
            <a:off x="1011788" y="1225879"/>
            <a:ext cx="10253619" cy="5273157"/>
          </a:xfrm>
        </p:spPr>
        <p:txBody>
          <a:bodyPr>
            <a:normAutofit fontScale="92500" lnSpcReduction="20000"/>
          </a:bodyPr>
          <a:lstStyle/>
          <a:p>
            <a:r>
              <a:rPr lang="en-US" u="sng" dirty="0">
                <a:effectLst/>
                <a:highlight>
                  <a:srgbClr val="C0C0C0"/>
                </a:highlight>
                <a:ea typeface="Aptos" panose="020B0004020202020204" pitchFamily="34" charset="0"/>
              </a:rPr>
              <a:t>Brand Elevation</a:t>
            </a:r>
            <a:r>
              <a:rPr lang="en-US" u="sng" dirty="0">
                <a:effectLst/>
                <a:ea typeface="Aptos" panose="020B0004020202020204" pitchFamily="34" charset="0"/>
              </a:rPr>
              <a:t>:</a:t>
            </a:r>
            <a:r>
              <a:rPr lang="en-US" dirty="0">
                <a:effectLst/>
                <a:ea typeface="Aptos" panose="020B0004020202020204" pitchFamily="34" charset="0"/>
              </a:rPr>
              <a:t> “Our strategy is to move the brand beyond curating and selling product to conceptualizing and selling spaces, by building an ecosystem of Products, Places, Services and Spaces that </a:t>
            </a:r>
            <a:r>
              <a:rPr lang="en-US" dirty="0">
                <a:effectLst/>
                <a:highlight>
                  <a:srgbClr val="FFFF00"/>
                </a:highlight>
                <a:ea typeface="Aptos" panose="020B0004020202020204" pitchFamily="34" charset="0"/>
              </a:rPr>
              <a:t>establishes the RH brand as a global thought leader, taste and place maker.</a:t>
            </a:r>
            <a:r>
              <a:rPr lang="en-US" dirty="0">
                <a:effectLst/>
                <a:ea typeface="Aptos" panose="020B0004020202020204" pitchFamily="34" charset="0"/>
              </a:rPr>
              <a:t>”</a:t>
            </a:r>
          </a:p>
          <a:p>
            <a:endParaRPr lang="en-US" u="sng" dirty="0"/>
          </a:p>
          <a:p>
            <a:r>
              <a:rPr lang="en-US" u="sng" dirty="0">
                <a:highlight>
                  <a:srgbClr val="C0C0C0"/>
                </a:highlight>
              </a:rPr>
              <a:t>Global Expansion</a:t>
            </a:r>
            <a:r>
              <a:rPr lang="en-US" u="sng" dirty="0"/>
              <a:t>:</a:t>
            </a:r>
            <a:r>
              <a:rPr lang="en-US" dirty="0"/>
              <a:t> ”We believe that our luxury brand positioning and unique aesthetic have strong international appeal, and that pursuit of global expansion will provide RH with a substantial opportunity to </a:t>
            </a:r>
            <a:r>
              <a:rPr lang="en-US" dirty="0">
                <a:highlight>
                  <a:srgbClr val="FFFF00"/>
                </a:highlight>
              </a:rPr>
              <a:t>build over time a projected $20 to $25 billion global brand in terms of annual revenues.</a:t>
            </a:r>
          </a:p>
          <a:p>
            <a:endParaRPr lang="en-US" dirty="0">
              <a:highlight>
                <a:srgbClr val="FFFF00"/>
              </a:highlight>
            </a:endParaRPr>
          </a:p>
          <a:p>
            <a:r>
              <a:rPr lang="en-US" u="sng" dirty="0">
                <a:highlight>
                  <a:srgbClr val="C0C0C0"/>
                </a:highlight>
              </a:rPr>
              <a:t>Products and Product Development</a:t>
            </a:r>
            <a:r>
              <a:rPr lang="en-US" dirty="0"/>
              <a:t>:  “</a:t>
            </a:r>
            <a:r>
              <a:rPr lang="en-US" dirty="0">
                <a:highlight>
                  <a:srgbClr val="FFFF00"/>
                </a:highlight>
              </a:rPr>
              <a:t>We are merchants of luxury home furnishings, and our products embody our design aesthetic and reflect inspiration from across the centuries and around the globe.”</a:t>
            </a:r>
          </a:p>
        </p:txBody>
      </p:sp>
      <p:sp>
        <p:nvSpPr>
          <p:cNvPr id="4" name="Slide Number Placeholder 3">
            <a:extLst>
              <a:ext uri="{FF2B5EF4-FFF2-40B4-BE49-F238E27FC236}">
                <a16:creationId xmlns:a16="http://schemas.microsoft.com/office/drawing/2014/main" id="{E51C0F63-CAA9-0B35-722A-2B240ACFAC32}"/>
              </a:ext>
            </a:extLst>
          </p:cNvPr>
          <p:cNvSpPr>
            <a:spLocks noGrp="1"/>
          </p:cNvSpPr>
          <p:nvPr>
            <p:ph type="sldNum" sz="quarter" idx="15"/>
          </p:nvPr>
        </p:nvSpPr>
        <p:spPr/>
        <p:txBody>
          <a:bodyPr/>
          <a:lstStyle/>
          <a:p>
            <a:fld id="{18D65601-5AE2-46FC-B138-694DDD2B510D}" type="slidenum">
              <a:rPr lang="en-US" smtClean="0"/>
              <a:pPr/>
              <a:t>2</a:t>
            </a:fld>
            <a:endParaRPr lang="en-US" dirty="0"/>
          </a:p>
        </p:txBody>
      </p:sp>
      <p:sp>
        <p:nvSpPr>
          <p:cNvPr id="5" name="TextBox 4">
            <a:extLst>
              <a:ext uri="{FF2B5EF4-FFF2-40B4-BE49-F238E27FC236}">
                <a16:creationId xmlns:a16="http://schemas.microsoft.com/office/drawing/2014/main" id="{2623E189-61C2-5ED7-9E3B-9B977C102580}"/>
              </a:ext>
            </a:extLst>
          </p:cNvPr>
          <p:cNvSpPr txBox="1"/>
          <p:nvPr/>
        </p:nvSpPr>
        <p:spPr>
          <a:xfrm>
            <a:off x="8851392" y="6410847"/>
            <a:ext cx="2809423" cy="369332"/>
          </a:xfrm>
          <a:prstGeom prst="rect">
            <a:avLst/>
          </a:prstGeom>
          <a:noFill/>
        </p:spPr>
        <p:txBody>
          <a:bodyPr wrap="none" rtlCol="0">
            <a:spAutoFit/>
          </a:bodyPr>
          <a:lstStyle/>
          <a:p>
            <a:r>
              <a:rPr lang="en-US" dirty="0">
                <a:latin typeface="AG Foreigner Light-Bold" panose="020BE200000000000000" pitchFamily="34" charset="0"/>
              </a:rPr>
              <a:t>Strategy Partners Group</a:t>
            </a:r>
          </a:p>
        </p:txBody>
      </p:sp>
      <p:sp>
        <p:nvSpPr>
          <p:cNvPr id="6" name="TextBox 5">
            <a:extLst>
              <a:ext uri="{FF2B5EF4-FFF2-40B4-BE49-F238E27FC236}">
                <a16:creationId xmlns:a16="http://schemas.microsoft.com/office/drawing/2014/main" id="{C2FDD440-B37B-830D-5E4F-02F24E07053A}"/>
              </a:ext>
            </a:extLst>
          </p:cNvPr>
          <p:cNvSpPr txBox="1"/>
          <p:nvPr/>
        </p:nvSpPr>
        <p:spPr>
          <a:xfrm>
            <a:off x="8462203" y="6085610"/>
            <a:ext cx="3159839" cy="369332"/>
          </a:xfrm>
          <a:prstGeom prst="rect">
            <a:avLst/>
          </a:prstGeom>
          <a:noFill/>
        </p:spPr>
        <p:txBody>
          <a:bodyPr wrap="none" rtlCol="0">
            <a:spAutoFit/>
          </a:bodyPr>
          <a:lstStyle/>
          <a:p>
            <a:r>
              <a:rPr lang="en-US" dirty="0"/>
              <a:t>Source:  RH 10K Feb 3, 2024</a:t>
            </a:r>
          </a:p>
        </p:txBody>
      </p:sp>
    </p:spTree>
    <p:extLst>
      <p:ext uri="{BB962C8B-B14F-4D97-AF65-F5344CB8AC3E}">
        <p14:creationId xmlns:p14="http://schemas.microsoft.com/office/powerpoint/2010/main" val="1941684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8C651-2CCA-61C6-4EDC-5C60371DE30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57E6955-EF9F-9E40-01D5-3C8FDABB5E50}"/>
              </a:ext>
            </a:extLst>
          </p:cNvPr>
          <p:cNvSpPr>
            <a:spLocks noGrp="1"/>
          </p:cNvSpPr>
          <p:nvPr>
            <p:ph type="sldNum" sz="quarter" idx="15"/>
          </p:nvPr>
        </p:nvSpPr>
        <p:spPr/>
        <p:txBody>
          <a:bodyPr/>
          <a:lstStyle/>
          <a:p>
            <a:fld id="{18D65601-5AE2-46FC-B138-694DDD2B510D}" type="slidenum">
              <a:rPr lang="en-US" smtClean="0"/>
              <a:pPr/>
              <a:t>3</a:t>
            </a:fld>
            <a:endParaRPr lang="en-US" dirty="0"/>
          </a:p>
        </p:txBody>
      </p:sp>
      <p:pic>
        <p:nvPicPr>
          <p:cNvPr id="10" name="Picture 9" descr="A black and white logo&#10;&#10;Description automatically generated">
            <a:extLst>
              <a:ext uri="{FF2B5EF4-FFF2-40B4-BE49-F238E27FC236}">
                <a16:creationId xmlns:a16="http://schemas.microsoft.com/office/drawing/2014/main" id="{6BAA1248-CD72-E22E-0451-38CE42917007}"/>
              </a:ext>
            </a:extLst>
          </p:cNvPr>
          <p:cNvPicPr>
            <a:picLocks noChangeAspect="1"/>
          </p:cNvPicPr>
          <p:nvPr/>
        </p:nvPicPr>
        <p:blipFill>
          <a:blip r:embed="rId2"/>
          <a:stretch>
            <a:fillRect/>
          </a:stretch>
        </p:blipFill>
        <p:spPr>
          <a:xfrm>
            <a:off x="1789253" y="1228194"/>
            <a:ext cx="3122295" cy="2755583"/>
          </a:xfrm>
          <a:prstGeom prst="rect">
            <a:avLst/>
          </a:prstGeom>
        </p:spPr>
      </p:pic>
      <p:pic>
        <p:nvPicPr>
          <p:cNvPr id="12" name="Picture 11" descr="A black letter on a white background&#10;&#10;Description automatically generated">
            <a:extLst>
              <a:ext uri="{FF2B5EF4-FFF2-40B4-BE49-F238E27FC236}">
                <a16:creationId xmlns:a16="http://schemas.microsoft.com/office/drawing/2014/main" id="{65B9CE58-005D-2B84-80A2-42482B8D0AB4}"/>
              </a:ext>
            </a:extLst>
          </p:cNvPr>
          <p:cNvPicPr>
            <a:picLocks noChangeAspect="1"/>
          </p:cNvPicPr>
          <p:nvPr/>
        </p:nvPicPr>
        <p:blipFill>
          <a:blip r:embed="rId3"/>
          <a:stretch>
            <a:fillRect/>
          </a:stretch>
        </p:blipFill>
        <p:spPr>
          <a:xfrm>
            <a:off x="6355043" y="2080224"/>
            <a:ext cx="4851083" cy="1665923"/>
          </a:xfrm>
          <a:prstGeom prst="rect">
            <a:avLst/>
          </a:prstGeom>
        </p:spPr>
      </p:pic>
      <p:sp>
        <p:nvSpPr>
          <p:cNvPr id="13" name="Title 1">
            <a:extLst>
              <a:ext uri="{FF2B5EF4-FFF2-40B4-BE49-F238E27FC236}">
                <a16:creationId xmlns:a16="http://schemas.microsoft.com/office/drawing/2014/main" id="{7FB2104A-2A9B-7884-6370-8E493F21B78F}"/>
              </a:ext>
            </a:extLst>
          </p:cNvPr>
          <p:cNvSpPr txBox="1">
            <a:spLocks/>
          </p:cNvSpPr>
          <p:nvPr/>
        </p:nvSpPr>
        <p:spPr>
          <a:xfrm>
            <a:off x="4826692" y="2660095"/>
            <a:ext cx="1579523" cy="667758"/>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en-US" sz="9600" dirty="0">
                <a:solidFill>
                  <a:srgbClr val="000000"/>
                </a:solidFill>
                <a:latin typeface="AG_Futura" panose="020B7200000000000000" pitchFamily="34" charset="0"/>
              </a:rPr>
              <a:t>&amp;</a:t>
            </a:r>
          </a:p>
        </p:txBody>
      </p:sp>
      <p:sp>
        <p:nvSpPr>
          <p:cNvPr id="17" name="TextBox 16">
            <a:extLst>
              <a:ext uri="{FF2B5EF4-FFF2-40B4-BE49-F238E27FC236}">
                <a16:creationId xmlns:a16="http://schemas.microsoft.com/office/drawing/2014/main" id="{DDF4ED85-6A1C-FCDE-9ED2-2903FA2B8DC7}"/>
              </a:ext>
            </a:extLst>
          </p:cNvPr>
          <p:cNvSpPr txBox="1"/>
          <p:nvPr/>
        </p:nvSpPr>
        <p:spPr>
          <a:xfrm>
            <a:off x="1553768" y="4759754"/>
            <a:ext cx="10296408" cy="1261884"/>
          </a:xfrm>
          <a:prstGeom prst="rect">
            <a:avLst/>
          </a:prstGeom>
          <a:noFill/>
        </p:spPr>
        <p:txBody>
          <a:bodyPr wrap="none" rtlCol="0">
            <a:spAutoFit/>
          </a:bodyPr>
          <a:lstStyle/>
          <a:p>
            <a:pPr algn="ctr"/>
            <a:r>
              <a:rPr lang="en-US" sz="3800" dirty="0">
                <a:effectLst>
                  <a:outerShdw blurRad="38100" dist="38100" dir="2700000" algn="tl">
                    <a:srgbClr val="000000">
                      <a:alpha val="43137"/>
                    </a:srgbClr>
                  </a:outerShdw>
                </a:effectLst>
                <a:latin typeface="Century Schoolbook" panose="02040604050505020304" pitchFamily="18" charset="0"/>
              </a:rPr>
              <a:t>BUILDING A GLOBAL LUXURY BRAND…</a:t>
            </a:r>
          </a:p>
          <a:p>
            <a:pPr algn="ctr"/>
            <a:r>
              <a:rPr lang="en-US" sz="3800" dirty="0">
                <a:effectLst>
                  <a:outerShdw blurRad="38100" dist="38100" dir="2700000" algn="tl">
                    <a:srgbClr val="000000">
                      <a:alpha val="43137"/>
                    </a:srgbClr>
                  </a:outerShdw>
                </a:effectLst>
                <a:latin typeface="Century Schoolbook" panose="02040604050505020304" pitchFamily="18" charset="0"/>
              </a:rPr>
              <a:t>TOGETHER</a:t>
            </a:r>
          </a:p>
        </p:txBody>
      </p:sp>
      <p:sp>
        <p:nvSpPr>
          <p:cNvPr id="20" name="TextBox 19">
            <a:extLst>
              <a:ext uri="{FF2B5EF4-FFF2-40B4-BE49-F238E27FC236}">
                <a16:creationId xmlns:a16="http://schemas.microsoft.com/office/drawing/2014/main" id="{D4E540A9-33C7-D9AA-7D75-E4BAAE06EAC4}"/>
              </a:ext>
            </a:extLst>
          </p:cNvPr>
          <p:cNvSpPr txBox="1"/>
          <p:nvPr/>
        </p:nvSpPr>
        <p:spPr>
          <a:xfrm>
            <a:off x="8851392" y="6410847"/>
            <a:ext cx="2809423" cy="369332"/>
          </a:xfrm>
          <a:prstGeom prst="rect">
            <a:avLst/>
          </a:prstGeom>
          <a:noFill/>
        </p:spPr>
        <p:txBody>
          <a:bodyPr wrap="none" rtlCol="0">
            <a:spAutoFit/>
          </a:bodyPr>
          <a:lstStyle/>
          <a:p>
            <a:r>
              <a:rPr lang="en-US" dirty="0">
                <a:latin typeface="AG Foreigner Light-Bold" panose="020BE200000000000000" pitchFamily="34" charset="0"/>
              </a:rPr>
              <a:t>Strategy Partners Group</a:t>
            </a:r>
          </a:p>
        </p:txBody>
      </p:sp>
    </p:spTree>
    <p:extLst>
      <p:ext uri="{BB962C8B-B14F-4D97-AF65-F5344CB8AC3E}">
        <p14:creationId xmlns:p14="http://schemas.microsoft.com/office/powerpoint/2010/main" val="1446213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4DAEE-3C38-06BE-1365-731845D739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FCD5A7-7A0C-E8D1-D71B-52D5CD49DECA}"/>
              </a:ext>
            </a:extLst>
          </p:cNvPr>
          <p:cNvSpPr>
            <a:spLocks noGrp="1"/>
          </p:cNvSpPr>
          <p:nvPr>
            <p:ph type="title" idx="4294967295"/>
          </p:nvPr>
        </p:nvSpPr>
        <p:spPr>
          <a:xfrm>
            <a:off x="3695863" y="401123"/>
            <a:ext cx="4204553" cy="607053"/>
          </a:xfrm>
        </p:spPr>
        <p:txBody>
          <a:bodyPr>
            <a:normAutofit fontScale="90000"/>
          </a:bodyPr>
          <a:lstStyle/>
          <a:p>
            <a:pPr algn="ctr"/>
            <a:r>
              <a:rPr lang="en-US" dirty="0">
                <a:latin typeface="Century Schoolbook" panose="02040604050505020304" pitchFamily="18" charset="0"/>
              </a:rPr>
              <a:t>1stDibs 2023 </a:t>
            </a:r>
            <a:br>
              <a:rPr lang="en-US" dirty="0">
                <a:latin typeface="Century Schoolbook" panose="02040604050505020304" pitchFamily="18" charset="0"/>
              </a:rPr>
            </a:br>
            <a:r>
              <a:rPr lang="en-US" dirty="0">
                <a:latin typeface="Century Schoolbook" panose="02040604050505020304" pitchFamily="18" charset="0"/>
              </a:rPr>
              <a:t>Revenue</a:t>
            </a:r>
          </a:p>
        </p:txBody>
      </p:sp>
      <p:sp>
        <p:nvSpPr>
          <p:cNvPr id="4" name="Slide Number Placeholder 3">
            <a:extLst>
              <a:ext uri="{FF2B5EF4-FFF2-40B4-BE49-F238E27FC236}">
                <a16:creationId xmlns:a16="http://schemas.microsoft.com/office/drawing/2014/main" id="{38F2B285-2064-FC48-DEBD-737C9501C744}"/>
              </a:ext>
            </a:extLst>
          </p:cNvPr>
          <p:cNvSpPr>
            <a:spLocks noGrp="1"/>
          </p:cNvSpPr>
          <p:nvPr>
            <p:ph type="sldNum" sz="quarter" idx="15"/>
          </p:nvPr>
        </p:nvSpPr>
        <p:spPr/>
        <p:txBody>
          <a:bodyPr/>
          <a:lstStyle/>
          <a:p>
            <a:fld id="{18D65601-5AE2-46FC-B138-694DDD2B510D}" type="slidenum">
              <a:rPr lang="en-US" smtClean="0"/>
              <a:pPr/>
              <a:t>4</a:t>
            </a:fld>
            <a:endParaRPr lang="en-US" dirty="0"/>
          </a:p>
        </p:txBody>
      </p:sp>
      <p:sp>
        <p:nvSpPr>
          <p:cNvPr id="5" name="TextBox 4">
            <a:extLst>
              <a:ext uri="{FF2B5EF4-FFF2-40B4-BE49-F238E27FC236}">
                <a16:creationId xmlns:a16="http://schemas.microsoft.com/office/drawing/2014/main" id="{BE94144A-4232-6784-3E3D-9CDED92B55E0}"/>
              </a:ext>
            </a:extLst>
          </p:cNvPr>
          <p:cNvSpPr txBox="1"/>
          <p:nvPr/>
        </p:nvSpPr>
        <p:spPr>
          <a:xfrm>
            <a:off x="5931877" y="1771844"/>
            <a:ext cx="4570977" cy="1323439"/>
          </a:xfrm>
          <a:prstGeom prst="rect">
            <a:avLst/>
          </a:prstGeom>
          <a:noFill/>
        </p:spPr>
        <p:txBody>
          <a:bodyPr wrap="square" rtlCol="0">
            <a:spAutoFit/>
          </a:bodyPr>
          <a:lstStyle/>
          <a:p>
            <a:r>
              <a:rPr lang="en-US" sz="2000" dirty="0">
                <a:latin typeface="Adobe Caslon Pro" panose="0205050205050A020403" pitchFamily="18" charset="0"/>
              </a:rPr>
              <a:t>Sales on platform / GMV (Gross Merchandise Value): $362 MM </a:t>
            </a:r>
            <a:br>
              <a:rPr lang="en-US" sz="2000" dirty="0">
                <a:latin typeface="Adobe Caslon Pro" panose="0205050205050A020403" pitchFamily="18" charset="0"/>
              </a:rPr>
            </a:br>
            <a:endParaRPr lang="en-US" sz="2000" dirty="0">
              <a:latin typeface="Adobe Caslon Pro" panose="0205050205050A020403" pitchFamily="18" charset="0"/>
            </a:endParaRPr>
          </a:p>
          <a:p>
            <a:r>
              <a:rPr lang="en-US" sz="2000" dirty="0">
                <a:latin typeface="Adobe Caslon Pro" panose="0205050205050A020403" pitchFamily="18" charset="0"/>
              </a:rPr>
              <a:t>1stDibs Revenue: $85 MM</a:t>
            </a:r>
          </a:p>
        </p:txBody>
      </p:sp>
      <p:pic>
        <p:nvPicPr>
          <p:cNvPr id="7" name="Picture 6" descr="A wooden dollar sign on a table&#10;&#10;Description automatically generated">
            <a:extLst>
              <a:ext uri="{FF2B5EF4-FFF2-40B4-BE49-F238E27FC236}">
                <a16:creationId xmlns:a16="http://schemas.microsoft.com/office/drawing/2014/main" id="{6B070488-CE9B-72B6-A95E-335E436624CF}"/>
              </a:ext>
            </a:extLst>
          </p:cNvPr>
          <p:cNvPicPr>
            <a:picLocks noChangeAspect="1"/>
          </p:cNvPicPr>
          <p:nvPr/>
        </p:nvPicPr>
        <p:blipFill>
          <a:blip r:embed="rId2"/>
          <a:stretch>
            <a:fillRect/>
          </a:stretch>
        </p:blipFill>
        <p:spPr>
          <a:xfrm>
            <a:off x="1381119" y="1771844"/>
            <a:ext cx="3923424" cy="3915723"/>
          </a:xfrm>
          <a:prstGeom prst="rect">
            <a:avLst/>
          </a:prstGeom>
        </p:spPr>
      </p:pic>
      <p:pic>
        <p:nvPicPr>
          <p:cNvPr id="3" name="Picture 2">
            <a:extLst>
              <a:ext uri="{FF2B5EF4-FFF2-40B4-BE49-F238E27FC236}">
                <a16:creationId xmlns:a16="http://schemas.microsoft.com/office/drawing/2014/main" id="{EFF39C10-3F14-B460-EE8A-89ABF9EDCF07}"/>
              </a:ext>
            </a:extLst>
          </p:cNvPr>
          <p:cNvPicPr>
            <a:picLocks noChangeAspect="1"/>
          </p:cNvPicPr>
          <p:nvPr/>
        </p:nvPicPr>
        <p:blipFill>
          <a:blip r:embed="rId3"/>
          <a:stretch>
            <a:fillRect/>
          </a:stretch>
        </p:blipFill>
        <p:spPr>
          <a:xfrm>
            <a:off x="6096000" y="3273755"/>
            <a:ext cx="2417572" cy="2413812"/>
          </a:xfrm>
          <a:prstGeom prst="rect">
            <a:avLst/>
          </a:prstGeom>
        </p:spPr>
      </p:pic>
      <p:sp>
        <p:nvSpPr>
          <p:cNvPr id="8" name="TextBox 7">
            <a:extLst>
              <a:ext uri="{FF2B5EF4-FFF2-40B4-BE49-F238E27FC236}">
                <a16:creationId xmlns:a16="http://schemas.microsoft.com/office/drawing/2014/main" id="{E0F32727-32CB-B4FF-AD42-15EF7E5A25DF}"/>
              </a:ext>
            </a:extLst>
          </p:cNvPr>
          <p:cNvSpPr txBox="1"/>
          <p:nvPr/>
        </p:nvSpPr>
        <p:spPr>
          <a:xfrm>
            <a:off x="8780585" y="3885828"/>
            <a:ext cx="3329353" cy="1015663"/>
          </a:xfrm>
          <a:prstGeom prst="rect">
            <a:avLst/>
          </a:prstGeom>
          <a:noFill/>
        </p:spPr>
        <p:txBody>
          <a:bodyPr wrap="square" rtlCol="0">
            <a:spAutoFit/>
          </a:bodyPr>
          <a:lstStyle/>
          <a:p>
            <a:r>
              <a:rPr lang="en-US" sz="2000" dirty="0">
                <a:latin typeface="Adobe Caslon Pro" panose="0205050205050A020403" pitchFamily="18" charset="0"/>
              </a:rPr>
              <a:t>83% - United States</a:t>
            </a:r>
          </a:p>
          <a:p>
            <a:br>
              <a:rPr lang="en-US" sz="2000" dirty="0">
                <a:latin typeface="Adobe Caslon Pro" panose="0205050205050A020403" pitchFamily="18" charset="0"/>
              </a:rPr>
            </a:br>
            <a:r>
              <a:rPr lang="en-US" sz="2000" dirty="0">
                <a:latin typeface="Adobe Caslon Pro" panose="0205050205050A020403" pitchFamily="18" charset="0"/>
              </a:rPr>
              <a:t>17% - International</a:t>
            </a:r>
          </a:p>
        </p:txBody>
      </p:sp>
      <p:sp>
        <p:nvSpPr>
          <p:cNvPr id="9" name="TextBox 8">
            <a:extLst>
              <a:ext uri="{FF2B5EF4-FFF2-40B4-BE49-F238E27FC236}">
                <a16:creationId xmlns:a16="http://schemas.microsoft.com/office/drawing/2014/main" id="{235C54C5-89C5-5C37-6514-BA4689DA53BB}"/>
              </a:ext>
            </a:extLst>
          </p:cNvPr>
          <p:cNvSpPr txBox="1"/>
          <p:nvPr/>
        </p:nvSpPr>
        <p:spPr>
          <a:xfrm>
            <a:off x="8851392" y="6410847"/>
            <a:ext cx="2809423" cy="369332"/>
          </a:xfrm>
          <a:prstGeom prst="rect">
            <a:avLst/>
          </a:prstGeom>
          <a:noFill/>
        </p:spPr>
        <p:txBody>
          <a:bodyPr wrap="none" rtlCol="0">
            <a:spAutoFit/>
          </a:bodyPr>
          <a:lstStyle/>
          <a:p>
            <a:r>
              <a:rPr lang="en-US" dirty="0">
                <a:latin typeface="AG Foreigner Light-Bold" panose="020BE200000000000000" pitchFamily="34" charset="0"/>
              </a:rPr>
              <a:t>Strategy Partners Group</a:t>
            </a:r>
          </a:p>
        </p:txBody>
      </p:sp>
      <p:sp>
        <p:nvSpPr>
          <p:cNvPr id="6" name="TextBox 5">
            <a:extLst>
              <a:ext uri="{FF2B5EF4-FFF2-40B4-BE49-F238E27FC236}">
                <a16:creationId xmlns:a16="http://schemas.microsoft.com/office/drawing/2014/main" id="{E0790AFA-5502-5FA2-D775-D407D80B9406}"/>
              </a:ext>
            </a:extLst>
          </p:cNvPr>
          <p:cNvSpPr txBox="1"/>
          <p:nvPr/>
        </p:nvSpPr>
        <p:spPr>
          <a:xfrm>
            <a:off x="8465807" y="6088407"/>
            <a:ext cx="3493264" cy="369332"/>
          </a:xfrm>
          <a:prstGeom prst="rect">
            <a:avLst/>
          </a:prstGeom>
          <a:noFill/>
        </p:spPr>
        <p:txBody>
          <a:bodyPr wrap="none" rtlCol="0">
            <a:spAutoFit/>
          </a:bodyPr>
          <a:lstStyle/>
          <a:p>
            <a:r>
              <a:rPr lang="en-US" dirty="0"/>
              <a:t>Source:  DIBS 10K Feb 29, 2024</a:t>
            </a:r>
          </a:p>
        </p:txBody>
      </p:sp>
    </p:spTree>
    <p:extLst>
      <p:ext uri="{BB962C8B-B14F-4D97-AF65-F5344CB8AC3E}">
        <p14:creationId xmlns:p14="http://schemas.microsoft.com/office/powerpoint/2010/main" val="4074785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5F8D5-97F5-34F9-46A6-B65BD1A8BB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48AA53-308D-1C14-FC01-D25DEE0ECC79}"/>
              </a:ext>
            </a:extLst>
          </p:cNvPr>
          <p:cNvSpPr>
            <a:spLocks noGrp="1"/>
          </p:cNvSpPr>
          <p:nvPr>
            <p:ph type="title" idx="4294967295"/>
          </p:nvPr>
        </p:nvSpPr>
        <p:spPr>
          <a:xfrm>
            <a:off x="3695863" y="401123"/>
            <a:ext cx="4204553" cy="607053"/>
          </a:xfrm>
        </p:spPr>
        <p:txBody>
          <a:bodyPr>
            <a:normAutofit fontScale="90000"/>
          </a:bodyPr>
          <a:lstStyle/>
          <a:p>
            <a:pPr algn="ctr"/>
            <a:r>
              <a:rPr lang="en-US" dirty="0">
                <a:latin typeface="Century Schoolbook" panose="02040604050505020304" pitchFamily="18" charset="0"/>
              </a:rPr>
              <a:t>1stDibs 2023 </a:t>
            </a:r>
            <a:br>
              <a:rPr lang="en-US" dirty="0">
                <a:latin typeface="Century Schoolbook" panose="02040604050505020304" pitchFamily="18" charset="0"/>
              </a:rPr>
            </a:br>
            <a:r>
              <a:rPr lang="en-US" dirty="0">
                <a:latin typeface="Century Schoolbook" panose="02040604050505020304" pitchFamily="18" charset="0"/>
              </a:rPr>
              <a:t>Orders</a:t>
            </a:r>
          </a:p>
        </p:txBody>
      </p:sp>
      <p:sp>
        <p:nvSpPr>
          <p:cNvPr id="4" name="Slide Number Placeholder 3">
            <a:extLst>
              <a:ext uri="{FF2B5EF4-FFF2-40B4-BE49-F238E27FC236}">
                <a16:creationId xmlns:a16="http://schemas.microsoft.com/office/drawing/2014/main" id="{B7BB1A5A-05B6-2162-481C-D01DDE457349}"/>
              </a:ext>
            </a:extLst>
          </p:cNvPr>
          <p:cNvSpPr>
            <a:spLocks noGrp="1"/>
          </p:cNvSpPr>
          <p:nvPr>
            <p:ph type="sldNum" sz="quarter" idx="15"/>
          </p:nvPr>
        </p:nvSpPr>
        <p:spPr/>
        <p:txBody>
          <a:bodyPr/>
          <a:lstStyle/>
          <a:p>
            <a:fld id="{18D65601-5AE2-46FC-B138-694DDD2B510D}" type="slidenum">
              <a:rPr lang="en-US" smtClean="0"/>
              <a:pPr/>
              <a:t>5</a:t>
            </a:fld>
            <a:endParaRPr lang="en-US" dirty="0"/>
          </a:p>
        </p:txBody>
      </p:sp>
      <p:sp>
        <p:nvSpPr>
          <p:cNvPr id="5" name="TextBox 4">
            <a:extLst>
              <a:ext uri="{FF2B5EF4-FFF2-40B4-BE49-F238E27FC236}">
                <a16:creationId xmlns:a16="http://schemas.microsoft.com/office/drawing/2014/main" id="{A9A63781-2800-0328-4717-94B5BDC5BDCB}"/>
              </a:ext>
            </a:extLst>
          </p:cNvPr>
          <p:cNvSpPr txBox="1"/>
          <p:nvPr/>
        </p:nvSpPr>
        <p:spPr>
          <a:xfrm>
            <a:off x="5931877" y="1771844"/>
            <a:ext cx="5756031" cy="1015663"/>
          </a:xfrm>
          <a:prstGeom prst="rect">
            <a:avLst/>
          </a:prstGeom>
          <a:noFill/>
        </p:spPr>
        <p:txBody>
          <a:bodyPr wrap="square" rtlCol="0">
            <a:spAutoFit/>
          </a:bodyPr>
          <a:lstStyle/>
          <a:p>
            <a:r>
              <a:rPr lang="en-US" sz="2000" dirty="0">
                <a:latin typeface="Adobe Caslon Pro" panose="0205050205050A020403" pitchFamily="18" charset="0"/>
              </a:rPr>
              <a:t>Orders:  60,000</a:t>
            </a:r>
            <a:br>
              <a:rPr lang="en-US" sz="2000" dirty="0">
                <a:latin typeface="Adobe Caslon Pro" panose="0205050205050A020403" pitchFamily="18" charset="0"/>
              </a:rPr>
            </a:br>
            <a:endParaRPr lang="en-US" sz="2000" dirty="0">
              <a:latin typeface="Adobe Caslon Pro" panose="0205050205050A020403" pitchFamily="18" charset="0"/>
            </a:endParaRPr>
          </a:p>
          <a:p>
            <a:r>
              <a:rPr lang="en-US" sz="2000" dirty="0">
                <a:latin typeface="Adobe Caslon Pro" panose="0205050205050A020403" pitchFamily="18" charset="0"/>
              </a:rPr>
              <a:t>Average sale:  $6,300</a:t>
            </a:r>
          </a:p>
        </p:txBody>
      </p:sp>
      <p:pic>
        <p:nvPicPr>
          <p:cNvPr id="7" name="Picture 6">
            <a:extLst>
              <a:ext uri="{FF2B5EF4-FFF2-40B4-BE49-F238E27FC236}">
                <a16:creationId xmlns:a16="http://schemas.microsoft.com/office/drawing/2014/main" id="{6BE9FFCC-D162-4DBA-D362-2358C1C16DD8}"/>
              </a:ext>
            </a:extLst>
          </p:cNvPr>
          <p:cNvPicPr>
            <a:picLocks noChangeAspect="1"/>
          </p:cNvPicPr>
          <p:nvPr/>
        </p:nvPicPr>
        <p:blipFill>
          <a:blip r:embed="rId2"/>
          <a:srcRect/>
          <a:stretch/>
        </p:blipFill>
        <p:spPr>
          <a:xfrm>
            <a:off x="1381119" y="1779693"/>
            <a:ext cx="3923424" cy="3900024"/>
          </a:xfrm>
          <a:prstGeom prst="rect">
            <a:avLst/>
          </a:prstGeom>
        </p:spPr>
      </p:pic>
      <p:pic>
        <p:nvPicPr>
          <p:cNvPr id="6" name="Picture 5">
            <a:extLst>
              <a:ext uri="{FF2B5EF4-FFF2-40B4-BE49-F238E27FC236}">
                <a16:creationId xmlns:a16="http://schemas.microsoft.com/office/drawing/2014/main" id="{2F592C1F-5C14-10EF-EB34-DBB6FE7B42AF}"/>
              </a:ext>
            </a:extLst>
          </p:cNvPr>
          <p:cNvPicPr>
            <a:picLocks noChangeAspect="1"/>
          </p:cNvPicPr>
          <p:nvPr/>
        </p:nvPicPr>
        <p:blipFill>
          <a:blip r:embed="rId3"/>
          <a:srcRect/>
          <a:stretch/>
        </p:blipFill>
        <p:spPr>
          <a:xfrm>
            <a:off x="6097880" y="3280953"/>
            <a:ext cx="2413812" cy="2399415"/>
          </a:xfrm>
          <a:prstGeom prst="rect">
            <a:avLst/>
          </a:prstGeom>
        </p:spPr>
      </p:pic>
      <p:sp>
        <p:nvSpPr>
          <p:cNvPr id="9" name="TextBox 8">
            <a:extLst>
              <a:ext uri="{FF2B5EF4-FFF2-40B4-BE49-F238E27FC236}">
                <a16:creationId xmlns:a16="http://schemas.microsoft.com/office/drawing/2014/main" id="{B23ABC0A-69BB-DC7E-C077-E91CA13CC96F}"/>
              </a:ext>
            </a:extLst>
          </p:cNvPr>
          <p:cNvSpPr txBox="1"/>
          <p:nvPr/>
        </p:nvSpPr>
        <p:spPr>
          <a:xfrm>
            <a:off x="8686800" y="3604474"/>
            <a:ext cx="3329353" cy="1631216"/>
          </a:xfrm>
          <a:prstGeom prst="rect">
            <a:avLst/>
          </a:prstGeom>
          <a:noFill/>
        </p:spPr>
        <p:txBody>
          <a:bodyPr wrap="square" rtlCol="0">
            <a:spAutoFit/>
          </a:bodyPr>
          <a:lstStyle/>
          <a:p>
            <a:r>
              <a:rPr lang="en-US" sz="2000" dirty="0">
                <a:latin typeface="Adobe Caslon Pro" panose="0205050205050A020403" pitchFamily="18" charset="0"/>
              </a:rPr>
              <a:t>20% of GMV from orders with item value $15,000+</a:t>
            </a:r>
          </a:p>
          <a:p>
            <a:endParaRPr lang="en-US" sz="2000" dirty="0">
              <a:latin typeface="Adobe Caslon Pro" panose="0205050205050A020403" pitchFamily="18" charset="0"/>
            </a:endParaRPr>
          </a:p>
          <a:p>
            <a:r>
              <a:rPr lang="en-US" sz="2000" dirty="0">
                <a:latin typeface="Adobe Caslon Pro" panose="0205050205050A020403" pitchFamily="18" charset="0"/>
              </a:rPr>
              <a:t>5% of GMV from orders with item value $100,000+</a:t>
            </a:r>
          </a:p>
        </p:txBody>
      </p:sp>
      <p:sp>
        <p:nvSpPr>
          <p:cNvPr id="10" name="TextBox 9">
            <a:extLst>
              <a:ext uri="{FF2B5EF4-FFF2-40B4-BE49-F238E27FC236}">
                <a16:creationId xmlns:a16="http://schemas.microsoft.com/office/drawing/2014/main" id="{2D5CF8DE-0089-EA5D-566B-4E6E673FB274}"/>
              </a:ext>
            </a:extLst>
          </p:cNvPr>
          <p:cNvSpPr txBox="1"/>
          <p:nvPr/>
        </p:nvSpPr>
        <p:spPr>
          <a:xfrm>
            <a:off x="8851392" y="6410847"/>
            <a:ext cx="2809423" cy="369332"/>
          </a:xfrm>
          <a:prstGeom prst="rect">
            <a:avLst/>
          </a:prstGeom>
          <a:noFill/>
        </p:spPr>
        <p:txBody>
          <a:bodyPr wrap="none" rtlCol="0">
            <a:spAutoFit/>
          </a:bodyPr>
          <a:lstStyle/>
          <a:p>
            <a:r>
              <a:rPr lang="en-US" dirty="0">
                <a:latin typeface="AG Foreigner Light-Bold" panose="020BE200000000000000" pitchFamily="34" charset="0"/>
              </a:rPr>
              <a:t>Strategy Partners Group</a:t>
            </a:r>
          </a:p>
        </p:txBody>
      </p:sp>
      <p:sp>
        <p:nvSpPr>
          <p:cNvPr id="3" name="TextBox 2">
            <a:extLst>
              <a:ext uri="{FF2B5EF4-FFF2-40B4-BE49-F238E27FC236}">
                <a16:creationId xmlns:a16="http://schemas.microsoft.com/office/drawing/2014/main" id="{C2E6E9CD-A59A-EEAA-D239-E63EF651D4CE}"/>
              </a:ext>
            </a:extLst>
          </p:cNvPr>
          <p:cNvSpPr txBox="1"/>
          <p:nvPr/>
        </p:nvSpPr>
        <p:spPr>
          <a:xfrm>
            <a:off x="8465807" y="6088407"/>
            <a:ext cx="3493264" cy="369332"/>
          </a:xfrm>
          <a:prstGeom prst="rect">
            <a:avLst/>
          </a:prstGeom>
          <a:noFill/>
        </p:spPr>
        <p:txBody>
          <a:bodyPr wrap="none" rtlCol="0">
            <a:spAutoFit/>
          </a:bodyPr>
          <a:lstStyle/>
          <a:p>
            <a:r>
              <a:rPr lang="en-US" dirty="0"/>
              <a:t>Source:  DIBS 10K Feb 29, 2024</a:t>
            </a:r>
          </a:p>
        </p:txBody>
      </p:sp>
    </p:spTree>
    <p:extLst>
      <p:ext uri="{BB962C8B-B14F-4D97-AF65-F5344CB8AC3E}">
        <p14:creationId xmlns:p14="http://schemas.microsoft.com/office/powerpoint/2010/main" val="1666018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9F18B-B06B-6A88-ACE6-6F9148560C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F06FDE-F5AE-1226-A7A1-B6E71CD9D6DE}"/>
              </a:ext>
            </a:extLst>
          </p:cNvPr>
          <p:cNvSpPr>
            <a:spLocks noGrp="1"/>
          </p:cNvSpPr>
          <p:nvPr>
            <p:ph type="title" idx="4294967295"/>
          </p:nvPr>
        </p:nvSpPr>
        <p:spPr>
          <a:xfrm>
            <a:off x="3695863" y="401123"/>
            <a:ext cx="4204553" cy="607053"/>
          </a:xfrm>
        </p:spPr>
        <p:txBody>
          <a:bodyPr>
            <a:normAutofit fontScale="90000"/>
          </a:bodyPr>
          <a:lstStyle/>
          <a:p>
            <a:pPr algn="ctr"/>
            <a:r>
              <a:rPr lang="en-US" dirty="0">
                <a:latin typeface="Century Schoolbook" panose="02040604050505020304" pitchFamily="18" charset="0"/>
              </a:rPr>
              <a:t>1stDibs 2023 </a:t>
            </a:r>
            <a:br>
              <a:rPr lang="en-US" dirty="0">
                <a:latin typeface="Century Schoolbook" panose="02040604050505020304" pitchFamily="18" charset="0"/>
              </a:rPr>
            </a:br>
            <a:r>
              <a:rPr lang="en-US" dirty="0">
                <a:latin typeface="Century Schoolbook" panose="02040604050505020304" pitchFamily="18" charset="0"/>
              </a:rPr>
              <a:t>Dealers</a:t>
            </a:r>
          </a:p>
        </p:txBody>
      </p:sp>
      <p:sp>
        <p:nvSpPr>
          <p:cNvPr id="4" name="Slide Number Placeholder 3">
            <a:extLst>
              <a:ext uri="{FF2B5EF4-FFF2-40B4-BE49-F238E27FC236}">
                <a16:creationId xmlns:a16="http://schemas.microsoft.com/office/drawing/2014/main" id="{E5DF74E8-F9B1-759F-2962-6FFAE1643341}"/>
              </a:ext>
            </a:extLst>
          </p:cNvPr>
          <p:cNvSpPr>
            <a:spLocks noGrp="1"/>
          </p:cNvSpPr>
          <p:nvPr>
            <p:ph type="sldNum" sz="quarter" idx="15"/>
          </p:nvPr>
        </p:nvSpPr>
        <p:spPr/>
        <p:txBody>
          <a:bodyPr/>
          <a:lstStyle/>
          <a:p>
            <a:fld id="{18D65601-5AE2-46FC-B138-694DDD2B510D}" type="slidenum">
              <a:rPr lang="en-US" smtClean="0"/>
              <a:pPr/>
              <a:t>6</a:t>
            </a:fld>
            <a:endParaRPr lang="en-US" dirty="0"/>
          </a:p>
        </p:txBody>
      </p:sp>
      <p:sp>
        <p:nvSpPr>
          <p:cNvPr id="5" name="TextBox 4">
            <a:extLst>
              <a:ext uri="{FF2B5EF4-FFF2-40B4-BE49-F238E27FC236}">
                <a16:creationId xmlns:a16="http://schemas.microsoft.com/office/drawing/2014/main" id="{1CCEDED1-B43A-C6C5-B098-0C04AF426ED7}"/>
              </a:ext>
            </a:extLst>
          </p:cNvPr>
          <p:cNvSpPr txBox="1"/>
          <p:nvPr/>
        </p:nvSpPr>
        <p:spPr>
          <a:xfrm>
            <a:off x="6096000" y="1956299"/>
            <a:ext cx="4204552" cy="369332"/>
          </a:xfrm>
          <a:prstGeom prst="rect">
            <a:avLst/>
          </a:prstGeom>
          <a:noFill/>
        </p:spPr>
        <p:txBody>
          <a:bodyPr wrap="square" rtlCol="0">
            <a:spAutoFit/>
          </a:bodyPr>
          <a:lstStyle/>
          <a:p>
            <a:r>
              <a:rPr lang="en-US" dirty="0">
                <a:latin typeface="Adobe Caslon Pro" panose="0205050205050A020403" pitchFamily="18" charset="0"/>
              </a:rPr>
              <a:t>7,800 Unique sellers worldwide</a:t>
            </a:r>
          </a:p>
        </p:txBody>
      </p:sp>
      <p:pic>
        <p:nvPicPr>
          <p:cNvPr id="7" name="Picture 6">
            <a:extLst>
              <a:ext uri="{FF2B5EF4-FFF2-40B4-BE49-F238E27FC236}">
                <a16:creationId xmlns:a16="http://schemas.microsoft.com/office/drawing/2014/main" id="{52B79FE9-831C-B268-F1D5-9BCCEFAFE979}"/>
              </a:ext>
            </a:extLst>
          </p:cNvPr>
          <p:cNvPicPr>
            <a:picLocks noChangeAspect="1"/>
          </p:cNvPicPr>
          <p:nvPr/>
        </p:nvPicPr>
        <p:blipFill>
          <a:blip r:embed="rId2"/>
          <a:srcRect/>
          <a:stretch/>
        </p:blipFill>
        <p:spPr>
          <a:xfrm>
            <a:off x="1384969" y="1771844"/>
            <a:ext cx="3915723" cy="3915723"/>
          </a:xfrm>
          <a:prstGeom prst="rect">
            <a:avLst/>
          </a:prstGeom>
        </p:spPr>
      </p:pic>
      <p:pic>
        <p:nvPicPr>
          <p:cNvPr id="3" name="Picture 2">
            <a:extLst>
              <a:ext uri="{FF2B5EF4-FFF2-40B4-BE49-F238E27FC236}">
                <a16:creationId xmlns:a16="http://schemas.microsoft.com/office/drawing/2014/main" id="{1C75891F-0424-7832-234D-3A5B630AE1D0}"/>
              </a:ext>
            </a:extLst>
          </p:cNvPr>
          <p:cNvPicPr>
            <a:picLocks noChangeAspect="1"/>
          </p:cNvPicPr>
          <p:nvPr/>
        </p:nvPicPr>
        <p:blipFill>
          <a:blip r:embed="rId3"/>
          <a:srcRect/>
          <a:stretch/>
        </p:blipFill>
        <p:spPr>
          <a:xfrm>
            <a:off x="6097880" y="3273755"/>
            <a:ext cx="2413812" cy="2413812"/>
          </a:xfrm>
          <a:prstGeom prst="rect">
            <a:avLst/>
          </a:prstGeom>
        </p:spPr>
      </p:pic>
      <p:sp>
        <p:nvSpPr>
          <p:cNvPr id="8" name="TextBox 7">
            <a:extLst>
              <a:ext uri="{FF2B5EF4-FFF2-40B4-BE49-F238E27FC236}">
                <a16:creationId xmlns:a16="http://schemas.microsoft.com/office/drawing/2014/main" id="{6120068B-38F0-033C-83FF-EF58D3A7A9C1}"/>
              </a:ext>
            </a:extLst>
          </p:cNvPr>
          <p:cNvSpPr txBox="1"/>
          <p:nvPr/>
        </p:nvSpPr>
        <p:spPr>
          <a:xfrm>
            <a:off x="8780585" y="3885828"/>
            <a:ext cx="3329353" cy="923330"/>
          </a:xfrm>
          <a:prstGeom prst="rect">
            <a:avLst/>
          </a:prstGeom>
          <a:noFill/>
        </p:spPr>
        <p:txBody>
          <a:bodyPr wrap="square" rtlCol="0">
            <a:spAutoFit/>
          </a:bodyPr>
          <a:lstStyle/>
          <a:p>
            <a:r>
              <a:rPr lang="en-US" dirty="0">
                <a:latin typeface="Adobe Caslon Pro" panose="0205050205050A020403" pitchFamily="18" charset="0"/>
              </a:rPr>
              <a:t>55% - United States</a:t>
            </a:r>
            <a:br>
              <a:rPr lang="en-US" dirty="0">
                <a:latin typeface="Adobe Caslon Pro" panose="0205050205050A020403" pitchFamily="18" charset="0"/>
              </a:rPr>
            </a:br>
            <a:endParaRPr lang="en-US" dirty="0">
              <a:latin typeface="Adobe Caslon Pro" panose="0205050205050A020403" pitchFamily="18" charset="0"/>
            </a:endParaRPr>
          </a:p>
          <a:p>
            <a:r>
              <a:rPr lang="en-US" dirty="0">
                <a:latin typeface="Adobe Caslon Pro" panose="0205050205050A020403" pitchFamily="18" charset="0"/>
              </a:rPr>
              <a:t>45% - International</a:t>
            </a:r>
          </a:p>
        </p:txBody>
      </p:sp>
      <p:sp>
        <p:nvSpPr>
          <p:cNvPr id="9" name="TextBox 8">
            <a:extLst>
              <a:ext uri="{FF2B5EF4-FFF2-40B4-BE49-F238E27FC236}">
                <a16:creationId xmlns:a16="http://schemas.microsoft.com/office/drawing/2014/main" id="{A4FF261C-24AC-BCE2-37D3-DD3797066A56}"/>
              </a:ext>
            </a:extLst>
          </p:cNvPr>
          <p:cNvSpPr txBox="1"/>
          <p:nvPr/>
        </p:nvSpPr>
        <p:spPr>
          <a:xfrm>
            <a:off x="8851392" y="6410847"/>
            <a:ext cx="2809423" cy="369332"/>
          </a:xfrm>
          <a:prstGeom prst="rect">
            <a:avLst/>
          </a:prstGeom>
          <a:noFill/>
        </p:spPr>
        <p:txBody>
          <a:bodyPr wrap="none" rtlCol="0">
            <a:spAutoFit/>
          </a:bodyPr>
          <a:lstStyle/>
          <a:p>
            <a:r>
              <a:rPr lang="en-US" dirty="0">
                <a:latin typeface="AG Foreigner Light-Bold" panose="020BE200000000000000" pitchFamily="34" charset="0"/>
              </a:rPr>
              <a:t>Strategy Partners Group</a:t>
            </a:r>
          </a:p>
        </p:txBody>
      </p:sp>
      <p:sp>
        <p:nvSpPr>
          <p:cNvPr id="6" name="TextBox 5">
            <a:extLst>
              <a:ext uri="{FF2B5EF4-FFF2-40B4-BE49-F238E27FC236}">
                <a16:creationId xmlns:a16="http://schemas.microsoft.com/office/drawing/2014/main" id="{808B4158-72D4-A0BA-901D-ED166297E605}"/>
              </a:ext>
            </a:extLst>
          </p:cNvPr>
          <p:cNvSpPr txBox="1"/>
          <p:nvPr/>
        </p:nvSpPr>
        <p:spPr>
          <a:xfrm>
            <a:off x="8465807" y="6088407"/>
            <a:ext cx="3493264" cy="369332"/>
          </a:xfrm>
          <a:prstGeom prst="rect">
            <a:avLst/>
          </a:prstGeom>
          <a:noFill/>
        </p:spPr>
        <p:txBody>
          <a:bodyPr wrap="none" rtlCol="0">
            <a:spAutoFit/>
          </a:bodyPr>
          <a:lstStyle/>
          <a:p>
            <a:r>
              <a:rPr lang="en-US" dirty="0"/>
              <a:t>Source:  DIBS 10K Feb 29, 2024</a:t>
            </a:r>
          </a:p>
        </p:txBody>
      </p:sp>
    </p:spTree>
    <p:extLst>
      <p:ext uri="{BB962C8B-B14F-4D97-AF65-F5344CB8AC3E}">
        <p14:creationId xmlns:p14="http://schemas.microsoft.com/office/powerpoint/2010/main" val="4100450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4B0B5-18DA-DFCB-5945-7566895153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A88221-0470-5A90-0D89-DFCFB8322870}"/>
              </a:ext>
            </a:extLst>
          </p:cNvPr>
          <p:cNvSpPr>
            <a:spLocks noGrp="1"/>
          </p:cNvSpPr>
          <p:nvPr>
            <p:ph type="title" idx="4294967295"/>
          </p:nvPr>
        </p:nvSpPr>
        <p:spPr>
          <a:xfrm>
            <a:off x="3695863" y="401123"/>
            <a:ext cx="4204553" cy="607053"/>
          </a:xfrm>
        </p:spPr>
        <p:txBody>
          <a:bodyPr>
            <a:normAutofit fontScale="90000"/>
          </a:bodyPr>
          <a:lstStyle/>
          <a:p>
            <a:pPr algn="ctr"/>
            <a:r>
              <a:rPr lang="en-US" dirty="0">
                <a:latin typeface="Century Schoolbook" panose="02040604050505020304" pitchFamily="18" charset="0"/>
              </a:rPr>
              <a:t>1stDibs 2023 </a:t>
            </a:r>
            <a:br>
              <a:rPr lang="en-US" dirty="0">
                <a:latin typeface="Century Schoolbook" panose="02040604050505020304" pitchFamily="18" charset="0"/>
              </a:rPr>
            </a:br>
            <a:r>
              <a:rPr lang="en-US" dirty="0">
                <a:latin typeface="Century Schoolbook" panose="02040604050505020304" pitchFamily="18" charset="0"/>
              </a:rPr>
              <a:t>Users</a:t>
            </a:r>
          </a:p>
        </p:txBody>
      </p:sp>
      <p:sp>
        <p:nvSpPr>
          <p:cNvPr id="4" name="Slide Number Placeholder 3">
            <a:extLst>
              <a:ext uri="{FF2B5EF4-FFF2-40B4-BE49-F238E27FC236}">
                <a16:creationId xmlns:a16="http://schemas.microsoft.com/office/drawing/2014/main" id="{37B2927C-B01B-16D6-CB29-4F8AA495D38B}"/>
              </a:ext>
            </a:extLst>
          </p:cNvPr>
          <p:cNvSpPr>
            <a:spLocks noGrp="1"/>
          </p:cNvSpPr>
          <p:nvPr>
            <p:ph type="sldNum" sz="quarter" idx="15"/>
          </p:nvPr>
        </p:nvSpPr>
        <p:spPr/>
        <p:txBody>
          <a:bodyPr/>
          <a:lstStyle/>
          <a:p>
            <a:fld id="{18D65601-5AE2-46FC-B138-694DDD2B510D}" type="slidenum">
              <a:rPr lang="en-US" smtClean="0"/>
              <a:pPr/>
              <a:t>7</a:t>
            </a:fld>
            <a:endParaRPr lang="en-US" dirty="0"/>
          </a:p>
        </p:txBody>
      </p:sp>
      <p:sp>
        <p:nvSpPr>
          <p:cNvPr id="5" name="TextBox 4">
            <a:extLst>
              <a:ext uri="{FF2B5EF4-FFF2-40B4-BE49-F238E27FC236}">
                <a16:creationId xmlns:a16="http://schemas.microsoft.com/office/drawing/2014/main" id="{14A65BCF-DFEC-C05A-5F9B-9DC797A008F8}"/>
              </a:ext>
            </a:extLst>
          </p:cNvPr>
          <p:cNvSpPr txBox="1"/>
          <p:nvPr/>
        </p:nvSpPr>
        <p:spPr>
          <a:xfrm>
            <a:off x="6096000" y="1956299"/>
            <a:ext cx="5685692" cy="400110"/>
          </a:xfrm>
          <a:prstGeom prst="rect">
            <a:avLst/>
          </a:prstGeom>
          <a:noFill/>
        </p:spPr>
        <p:txBody>
          <a:bodyPr wrap="square" rtlCol="0">
            <a:spAutoFit/>
          </a:bodyPr>
          <a:lstStyle/>
          <a:p>
            <a:r>
              <a:rPr lang="en-US" sz="2000" dirty="0">
                <a:latin typeface="Adobe Caslon Pro" panose="0205050205050A020403" pitchFamily="18" charset="0"/>
              </a:rPr>
              <a:t>6.3 Million registered unique users around the world</a:t>
            </a:r>
          </a:p>
        </p:txBody>
      </p:sp>
      <p:pic>
        <p:nvPicPr>
          <p:cNvPr id="7" name="Picture 6">
            <a:extLst>
              <a:ext uri="{FF2B5EF4-FFF2-40B4-BE49-F238E27FC236}">
                <a16:creationId xmlns:a16="http://schemas.microsoft.com/office/drawing/2014/main" id="{7C057D1B-163E-E986-69C8-CD7502E393B9}"/>
              </a:ext>
            </a:extLst>
          </p:cNvPr>
          <p:cNvPicPr>
            <a:picLocks noChangeAspect="1"/>
          </p:cNvPicPr>
          <p:nvPr/>
        </p:nvPicPr>
        <p:blipFill>
          <a:blip r:embed="rId2"/>
          <a:srcRect/>
          <a:stretch/>
        </p:blipFill>
        <p:spPr>
          <a:xfrm>
            <a:off x="1384969" y="1783521"/>
            <a:ext cx="3915723" cy="3892368"/>
          </a:xfrm>
          <a:prstGeom prst="rect">
            <a:avLst/>
          </a:prstGeom>
        </p:spPr>
      </p:pic>
      <p:pic>
        <p:nvPicPr>
          <p:cNvPr id="3" name="Picture 2">
            <a:extLst>
              <a:ext uri="{FF2B5EF4-FFF2-40B4-BE49-F238E27FC236}">
                <a16:creationId xmlns:a16="http://schemas.microsoft.com/office/drawing/2014/main" id="{E223C213-0909-4D58-EA13-CCAA9C462244}"/>
              </a:ext>
            </a:extLst>
          </p:cNvPr>
          <p:cNvPicPr>
            <a:picLocks noChangeAspect="1"/>
          </p:cNvPicPr>
          <p:nvPr/>
        </p:nvPicPr>
        <p:blipFill>
          <a:blip r:embed="rId3"/>
          <a:srcRect/>
          <a:stretch/>
        </p:blipFill>
        <p:spPr>
          <a:xfrm>
            <a:off x="6097880" y="3273755"/>
            <a:ext cx="2413812" cy="2413812"/>
          </a:xfrm>
          <a:prstGeom prst="rect">
            <a:avLst/>
          </a:prstGeom>
        </p:spPr>
      </p:pic>
      <p:sp>
        <p:nvSpPr>
          <p:cNvPr id="8" name="TextBox 7">
            <a:extLst>
              <a:ext uri="{FF2B5EF4-FFF2-40B4-BE49-F238E27FC236}">
                <a16:creationId xmlns:a16="http://schemas.microsoft.com/office/drawing/2014/main" id="{4F1854E2-16DD-E82A-F633-C877150781C1}"/>
              </a:ext>
            </a:extLst>
          </p:cNvPr>
          <p:cNvSpPr txBox="1"/>
          <p:nvPr/>
        </p:nvSpPr>
        <p:spPr>
          <a:xfrm>
            <a:off x="8780585" y="3885828"/>
            <a:ext cx="3329353" cy="646331"/>
          </a:xfrm>
          <a:prstGeom prst="rect">
            <a:avLst/>
          </a:prstGeom>
          <a:noFill/>
        </p:spPr>
        <p:txBody>
          <a:bodyPr wrap="square" rtlCol="0">
            <a:spAutoFit/>
          </a:bodyPr>
          <a:lstStyle/>
          <a:p>
            <a:pPr algn="ctr"/>
            <a:r>
              <a:rPr lang="en-US" dirty="0"/>
              <a:t>1.5 Million website visits per month</a:t>
            </a:r>
          </a:p>
        </p:txBody>
      </p:sp>
      <p:sp>
        <p:nvSpPr>
          <p:cNvPr id="6" name="TextBox 5">
            <a:extLst>
              <a:ext uri="{FF2B5EF4-FFF2-40B4-BE49-F238E27FC236}">
                <a16:creationId xmlns:a16="http://schemas.microsoft.com/office/drawing/2014/main" id="{4EDD696A-15C6-87D2-45F5-A96B6C36AC59}"/>
              </a:ext>
            </a:extLst>
          </p:cNvPr>
          <p:cNvSpPr txBox="1"/>
          <p:nvPr/>
        </p:nvSpPr>
        <p:spPr>
          <a:xfrm>
            <a:off x="8851392" y="6410847"/>
            <a:ext cx="2809423" cy="369332"/>
          </a:xfrm>
          <a:prstGeom prst="rect">
            <a:avLst/>
          </a:prstGeom>
          <a:noFill/>
        </p:spPr>
        <p:txBody>
          <a:bodyPr wrap="none" rtlCol="0">
            <a:spAutoFit/>
          </a:bodyPr>
          <a:lstStyle/>
          <a:p>
            <a:r>
              <a:rPr lang="en-US" dirty="0">
                <a:latin typeface="AG Foreigner Light-Bold" panose="020BE200000000000000" pitchFamily="34" charset="0"/>
              </a:rPr>
              <a:t>Strategy Partners Group</a:t>
            </a:r>
          </a:p>
        </p:txBody>
      </p:sp>
      <p:sp>
        <p:nvSpPr>
          <p:cNvPr id="9" name="TextBox 8">
            <a:extLst>
              <a:ext uri="{FF2B5EF4-FFF2-40B4-BE49-F238E27FC236}">
                <a16:creationId xmlns:a16="http://schemas.microsoft.com/office/drawing/2014/main" id="{8870A491-2AD4-2A2A-5138-A300BCF65F09}"/>
              </a:ext>
            </a:extLst>
          </p:cNvPr>
          <p:cNvSpPr txBox="1"/>
          <p:nvPr/>
        </p:nvSpPr>
        <p:spPr>
          <a:xfrm>
            <a:off x="8465807" y="6088407"/>
            <a:ext cx="3493264" cy="369332"/>
          </a:xfrm>
          <a:prstGeom prst="rect">
            <a:avLst/>
          </a:prstGeom>
          <a:noFill/>
        </p:spPr>
        <p:txBody>
          <a:bodyPr wrap="none" rtlCol="0">
            <a:spAutoFit/>
          </a:bodyPr>
          <a:lstStyle/>
          <a:p>
            <a:r>
              <a:rPr lang="en-US" dirty="0"/>
              <a:t>Source:  DIBS 10K Feb 29, 2024</a:t>
            </a:r>
          </a:p>
        </p:txBody>
      </p:sp>
    </p:spTree>
    <p:extLst>
      <p:ext uri="{BB962C8B-B14F-4D97-AF65-F5344CB8AC3E}">
        <p14:creationId xmlns:p14="http://schemas.microsoft.com/office/powerpoint/2010/main" val="2676866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8AA42-64C8-5987-0243-D74CC7DD3D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24D8E9-A6F2-0473-E6EB-51848B8AAC28}"/>
              </a:ext>
            </a:extLst>
          </p:cNvPr>
          <p:cNvSpPr>
            <a:spLocks noGrp="1"/>
          </p:cNvSpPr>
          <p:nvPr>
            <p:ph type="title" idx="4294967295"/>
          </p:nvPr>
        </p:nvSpPr>
        <p:spPr>
          <a:xfrm>
            <a:off x="3695863" y="401123"/>
            <a:ext cx="4204553" cy="607053"/>
          </a:xfrm>
        </p:spPr>
        <p:txBody>
          <a:bodyPr>
            <a:normAutofit fontScale="90000"/>
          </a:bodyPr>
          <a:lstStyle/>
          <a:p>
            <a:pPr algn="ctr"/>
            <a:r>
              <a:rPr lang="en-US" dirty="0">
                <a:latin typeface="Century Schoolbook" panose="02040604050505020304" pitchFamily="18" charset="0"/>
              </a:rPr>
              <a:t>1stDibs 2023 </a:t>
            </a:r>
            <a:br>
              <a:rPr lang="en-US" dirty="0">
                <a:latin typeface="Century Schoolbook" panose="02040604050505020304" pitchFamily="18" charset="0"/>
              </a:rPr>
            </a:br>
            <a:r>
              <a:rPr lang="en-US" dirty="0">
                <a:latin typeface="Century Schoolbook" panose="02040604050505020304" pitchFamily="18" charset="0"/>
              </a:rPr>
              <a:t>Inventory</a:t>
            </a:r>
          </a:p>
        </p:txBody>
      </p:sp>
      <p:sp>
        <p:nvSpPr>
          <p:cNvPr id="4" name="Slide Number Placeholder 3">
            <a:extLst>
              <a:ext uri="{FF2B5EF4-FFF2-40B4-BE49-F238E27FC236}">
                <a16:creationId xmlns:a16="http://schemas.microsoft.com/office/drawing/2014/main" id="{5148F3BF-E57B-1636-954A-C652C2589CBE}"/>
              </a:ext>
            </a:extLst>
          </p:cNvPr>
          <p:cNvSpPr>
            <a:spLocks noGrp="1"/>
          </p:cNvSpPr>
          <p:nvPr>
            <p:ph type="sldNum" sz="quarter" idx="15"/>
          </p:nvPr>
        </p:nvSpPr>
        <p:spPr/>
        <p:txBody>
          <a:bodyPr/>
          <a:lstStyle/>
          <a:p>
            <a:fld id="{18D65601-5AE2-46FC-B138-694DDD2B510D}" type="slidenum">
              <a:rPr lang="en-US" smtClean="0"/>
              <a:pPr/>
              <a:t>8</a:t>
            </a:fld>
            <a:endParaRPr lang="en-US" dirty="0"/>
          </a:p>
        </p:txBody>
      </p:sp>
      <p:sp>
        <p:nvSpPr>
          <p:cNvPr id="5" name="TextBox 4">
            <a:extLst>
              <a:ext uri="{FF2B5EF4-FFF2-40B4-BE49-F238E27FC236}">
                <a16:creationId xmlns:a16="http://schemas.microsoft.com/office/drawing/2014/main" id="{A5C7EFD7-AABF-3B0B-53F8-DFC6E9330772}"/>
              </a:ext>
            </a:extLst>
          </p:cNvPr>
          <p:cNvSpPr txBox="1"/>
          <p:nvPr/>
        </p:nvSpPr>
        <p:spPr>
          <a:xfrm>
            <a:off x="6096000" y="1956299"/>
            <a:ext cx="5087815" cy="707886"/>
          </a:xfrm>
          <a:prstGeom prst="rect">
            <a:avLst/>
          </a:prstGeom>
          <a:noFill/>
        </p:spPr>
        <p:txBody>
          <a:bodyPr wrap="square" rtlCol="0">
            <a:spAutoFit/>
          </a:bodyPr>
          <a:lstStyle/>
          <a:p>
            <a:r>
              <a:rPr lang="en-US" sz="2000" dirty="0">
                <a:latin typeface="Adobe Caslon Pro" panose="0205050205050A020403" pitchFamily="18" charset="0"/>
              </a:rPr>
              <a:t>1.7 Million listings, 44% from outside the United States</a:t>
            </a:r>
          </a:p>
        </p:txBody>
      </p:sp>
      <p:pic>
        <p:nvPicPr>
          <p:cNvPr id="7" name="Picture 6">
            <a:extLst>
              <a:ext uri="{FF2B5EF4-FFF2-40B4-BE49-F238E27FC236}">
                <a16:creationId xmlns:a16="http://schemas.microsoft.com/office/drawing/2014/main" id="{31BB445F-7B99-0B1F-8BE8-ED05B0836A2C}"/>
              </a:ext>
            </a:extLst>
          </p:cNvPr>
          <p:cNvPicPr>
            <a:picLocks noChangeAspect="1"/>
          </p:cNvPicPr>
          <p:nvPr/>
        </p:nvPicPr>
        <p:blipFill>
          <a:blip r:embed="rId2"/>
          <a:srcRect/>
          <a:stretch/>
        </p:blipFill>
        <p:spPr>
          <a:xfrm>
            <a:off x="1384969" y="1783521"/>
            <a:ext cx="3915722" cy="3892368"/>
          </a:xfrm>
          <a:prstGeom prst="rect">
            <a:avLst/>
          </a:prstGeom>
        </p:spPr>
      </p:pic>
      <p:pic>
        <p:nvPicPr>
          <p:cNvPr id="3" name="Picture 2">
            <a:extLst>
              <a:ext uri="{FF2B5EF4-FFF2-40B4-BE49-F238E27FC236}">
                <a16:creationId xmlns:a16="http://schemas.microsoft.com/office/drawing/2014/main" id="{C6691D85-812F-514E-6D15-2F0762913FFA}"/>
              </a:ext>
            </a:extLst>
          </p:cNvPr>
          <p:cNvPicPr>
            <a:picLocks noChangeAspect="1"/>
          </p:cNvPicPr>
          <p:nvPr/>
        </p:nvPicPr>
        <p:blipFill>
          <a:blip r:embed="rId3"/>
          <a:srcRect/>
          <a:stretch/>
        </p:blipFill>
        <p:spPr>
          <a:xfrm>
            <a:off x="6134980" y="3273755"/>
            <a:ext cx="2339612" cy="2413812"/>
          </a:xfrm>
          <a:prstGeom prst="rect">
            <a:avLst/>
          </a:prstGeom>
        </p:spPr>
      </p:pic>
      <p:sp>
        <p:nvSpPr>
          <p:cNvPr id="8" name="TextBox 7">
            <a:extLst>
              <a:ext uri="{FF2B5EF4-FFF2-40B4-BE49-F238E27FC236}">
                <a16:creationId xmlns:a16="http://schemas.microsoft.com/office/drawing/2014/main" id="{CDC8CA9E-CF66-22CC-378F-0FA59EE31CFE}"/>
              </a:ext>
            </a:extLst>
          </p:cNvPr>
          <p:cNvSpPr txBox="1"/>
          <p:nvPr/>
        </p:nvSpPr>
        <p:spPr>
          <a:xfrm>
            <a:off x="8780585" y="3885828"/>
            <a:ext cx="3329353" cy="1631216"/>
          </a:xfrm>
          <a:prstGeom prst="rect">
            <a:avLst/>
          </a:prstGeom>
          <a:noFill/>
        </p:spPr>
        <p:txBody>
          <a:bodyPr wrap="square" rtlCol="0">
            <a:spAutoFit/>
          </a:bodyPr>
          <a:lstStyle/>
          <a:p>
            <a:r>
              <a:rPr lang="en-US" sz="2000" dirty="0">
                <a:latin typeface="Adobe Caslon Pro" panose="0205050205050A020403" pitchFamily="18" charset="0"/>
              </a:rPr>
              <a:t>50% - Antique &amp; vintage furniture </a:t>
            </a:r>
            <a:br>
              <a:rPr lang="en-US" sz="2000" dirty="0">
                <a:latin typeface="Adobe Caslon Pro" panose="0205050205050A020403" pitchFamily="18" charset="0"/>
              </a:rPr>
            </a:br>
            <a:endParaRPr lang="en-US" sz="2000" dirty="0">
              <a:latin typeface="Adobe Caslon Pro" panose="0205050205050A020403" pitchFamily="18" charset="0"/>
            </a:endParaRPr>
          </a:p>
          <a:p>
            <a:r>
              <a:rPr lang="en-US" sz="2000" dirty="0">
                <a:latin typeface="Adobe Caslon Pro" panose="0205050205050A020403" pitchFamily="18" charset="0"/>
              </a:rPr>
              <a:t>50% - New and custom furniture, jewelry, &amp; art</a:t>
            </a:r>
          </a:p>
        </p:txBody>
      </p:sp>
      <p:sp>
        <p:nvSpPr>
          <p:cNvPr id="10" name="TextBox 9">
            <a:extLst>
              <a:ext uri="{FF2B5EF4-FFF2-40B4-BE49-F238E27FC236}">
                <a16:creationId xmlns:a16="http://schemas.microsoft.com/office/drawing/2014/main" id="{489F178A-9B13-C944-507A-4C35221BCAB0}"/>
              </a:ext>
            </a:extLst>
          </p:cNvPr>
          <p:cNvSpPr txBox="1"/>
          <p:nvPr/>
        </p:nvSpPr>
        <p:spPr>
          <a:xfrm>
            <a:off x="8851392" y="6410847"/>
            <a:ext cx="2809423" cy="369332"/>
          </a:xfrm>
          <a:prstGeom prst="rect">
            <a:avLst/>
          </a:prstGeom>
          <a:noFill/>
        </p:spPr>
        <p:txBody>
          <a:bodyPr wrap="none" rtlCol="0">
            <a:spAutoFit/>
          </a:bodyPr>
          <a:lstStyle/>
          <a:p>
            <a:r>
              <a:rPr lang="en-US" dirty="0">
                <a:latin typeface="AG Foreigner Light-Bold" panose="020BE200000000000000" pitchFamily="34" charset="0"/>
              </a:rPr>
              <a:t>Strategy Partners Group</a:t>
            </a:r>
          </a:p>
        </p:txBody>
      </p:sp>
      <p:sp>
        <p:nvSpPr>
          <p:cNvPr id="6" name="TextBox 5">
            <a:extLst>
              <a:ext uri="{FF2B5EF4-FFF2-40B4-BE49-F238E27FC236}">
                <a16:creationId xmlns:a16="http://schemas.microsoft.com/office/drawing/2014/main" id="{3FE0F962-441D-306A-B349-620A1F205046}"/>
              </a:ext>
            </a:extLst>
          </p:cNvPr>
          <p:cNvSpPr txBox="1"/>
          <p:nvPr/>
        </p:nvSpPr>
        <p:spPr>
          <a:xfrm>
            <a:off x="8465807" y="6088407"/>
            <a:ext cx="3493264" cy="369332"/>
          </a:xfrm>
          <a:prstGeom prst="rect">
            <a:avLst/>
          </a:prstGeom>
          <a:noFill/>
        </p:spPr>
        <p:txBody>
          <a:bodyPr wrap="none" rtlCol="0">
            <a:spAutoFit/>
          </a:bodyPr>
          <a:lstStyle/>
          <a:p>
            <a:r>
              <a:rPr lang="en-US" dirty="0"/>
              <a:t>Source:  DIBS 10K Feb 29, 2024</a:t>
            </a:r>
          </a:p>
        </p:txBody>
      </p:sp>
    </p:spTree>
    <p:extLst>
      <p:ext uri="{BB962C8B-B14F-4D97-AF65-F5344CB8AC3E}">
        <p14:creationId xmlns:p14="http://schemas.microsoft.com/office/powerpoint/2010/main" val="1408161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1412E-D487-0BA7-6335-77AA69C6FA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C069D2-CE64-882B-5522-F9F701254EAB}"/>
              </a:ext>
            </a:extLst>
          </p:cNvPr>
          <p:cNvSpPr>
            <a:spLocks noGrp="1"/>
          </p:cNvSpPr>
          <p:nvPr>
            <p:ph type="title" idx="4294967295"/>
          </p:nvPr>
        </p:nvSpPr>
        <p:spPr>
          <a:xfrm>
            <a:off x="2907323" y="401123"/>
            <a:ext cx="6025662" cy="607053"/>
          </a:xfrm>
        </p:spPr>
        <p:txBody>
          <a:bodyPr>
            <a:normAutofit fontScale="90000"/>
          </a:bodyPr>
          <a:lstStyle/>
          <a:p>
            <a:pPr algn="ctr"/>
            <a:r>
              <a:rPr lang="en-US" dirty="0"/>
              <a:t> </a:t>
            </a:r>
            <a:r>
              <a:rPr lang="en-US" dirty="0">
                <a:latin typeface="Century Schoolbook" panose="02040604050505020304" pitchFamily="18" charset="0"/>
              </a:rPr>
              <a:t>RH Opportunity – Acquire 1stDibs</a:t>
            </a:r>
          </a:p>
        </p:txBody>
      </p:sp>
      <p:sp>
        <p:nvSpPr>
          <p:cNvPr id="4" name="Slide Number Placeholder 3">
            <a:extLst>
              <a:ext uri="{FF2B5EF4-FFF2-40B4-BE49-F238E27FC236}">
                <a16:creationId xmlns:a16="http://schemas.microsoft.com/office/drawing/2014/main" id="{FF7719CD-8E37-28C0-54C0-7262B255577E}"/>
              </a:ext>
            </a:extLst>
          </p:cNvPr>
          <p:cNvSpPr>
            <a:spLocks noGrp="1"/>
          </p:cNvSpPr>
          <p:nvPr>
            <p:ph type="sldNum" sz="quarter" idx="15"/>
          </p:nvPr>
        </p:nvSpPr>
        <p:spPr/>
        <p:txBody>
          <a:bodyPr/>
          <a:lstStyle/>
          <a:p>
            <a:fld id="{18D65601-5AE2-46FC-B138-694DDD2B510D}" type="slidenum">
              <a:rPr lang="en-US" smtClean="0"/>
              <a:pPr/>
              <a:t>9</a:t>
            </a:fld>
            <a:endParaRPr lang="en-US" dirty="0"/>
          </a:p>
        </p:txBody>
      </p:sp>
      <p:pic>
        <p:nvPicPr>
          <p:cNvPr id="7" name="Picture 6" descr="A close-up of hands shaking">
            <a:extLst>
              <a:ext uri="{FF2B5EF4-FFF2-40B4-BE49-F238E27FC236}">
                <a16:creationId xmlns:a16="http://schemas.microsoft.com/office/drawing/2014/main" id="{61D9BD3A-8457-A313-E5F5-EE24F28187B5}"/>
              </a:ext>
            </a:extLst>
          </p:cNvPr>
          <p:cNvPicPr>
            <a:picLocks noChangeAspect="1"/>
          </p:cNvPicPr>
          <p:nvPr/>
        </p:nvPicPr>
        <p:blipFill>
          <a:blip r:embed="rId2"/>
          <a:stretch>
            <a:fillRect/>
          </a:stretch>
        </p:blipFill>
        <p:spPr>
          <a:xfrm>
            <a:off x="3270504" y="2550948"/>
            <a:ext cx="5187696" cy="3890772"/>
          </a:xfrm>
          <a:prstGeom prst="rect">
            <a:avLst/>
          </a:prstGeom>
        </p:spPr>
      </p:pic>
      <p:sp>
        <p:nvSpPr>
          <p:cNvPr id="3" name="Content Placeholder 2">
            <a:extLst>
              <a:ext uri="{FF2B5EF4-FFF2-40B4-BE49-F238E27FC236}">
                <a16:creationId xmlns:a16="http://schemas.microsoft.com/office/drawing/2014/main" id="{985BB1CB-F5B2-72D6-AB73-E14BCD8ADB0B}"/>
              </a:ext>
            </a:extLst>
          </p:cNvPr>
          <p:cNvSpPr>
            <a:spLocks noGrp="1"/>
          </p:cNvSpPr>
          <p:nvPr>
            <p:ph sz="quarter" idx="4294967295"/>
          </p:nvPr>
        </p:nvSpPr>
        <p:spPr>
          <a:xfrm>
            <a:off x="1160585" y="1417320"/>
            <a:ext cx="10879015" cy="1133855"/>
          </a:xfrm>
        </p:spPr>
        <p:txBody>
          <a:bodyPr>
            <a:normAutofit/>
          </a:bodyPr>
          <a:lstStyle/>
          <a:p>
            <a:r>
              <a:rPr lang="en-US" dirty="0">
                <a:latin typeface="Adobe Caslon Pro" panose="0205050205050A020403" pitchFamily="18" charset="0"/>
              </a:rPr>
              <a:t>Acquire 1stDibs for net of $75 MM (Current market cap is $140 MM.  25% premium = $175 MM -  less DIBS’ $100 MM cash)</a:t>
            </a:r>
          </a:p>
          <a:p>
            <a:endParaRPr lang="en-US" dirty="0"/>
          </a:p>
        </p:txBody>
      </p:sp>
      <p:sp>
        <p:nvSpPr>
          <p:cNvPr id="5" name="TextBox 4">
            <a:extLst>
              <a:ext uri="{FF2B5EF4-FFF2-40B4-BE49-F238E27FC236}">
                <a16:creationId xmlns:a16="http://schemas.microsoft.com/office/drawing/2014/main" id="{79BD3749-4878-6316-B04F-948F6E04AFDF}"/>
              </a:ext>
            </a:extLst>
          </p:cNvPr>
          <p:cNvSpPr txBox="1"/>
          <p:nvPr/>
        </p:nvSpPr>
        <p:spPr>
          <a:xfrm>
            <a:off x="8851392" y="6410847"/>
            <a:ext cx="2809423" cy="369332"/>
          </a:xfrm>
          <a:prstGeom prst="rect">
            <a:avLst/>
          </a:prstGeom>
          <a:noFill/>
        </p:spPr>
        <p:txBody>
          <a:bodyPr wrap="none" rtlCol="0">
            <a:spAutoFit/>
          </a:bodyPr>
          <a:lstStyle/>
          <a:p>
            <a:r>
              <a:rPr lang="en-US" dirty="0">
                <a:latin typeface="AG Foreigner Light-Bold" panose="020BE200000000000000" pitchFamily="34" charset="0"/>
              </a:rPr>
              <a:t>Strategy Partners Group</a:t>
            </a:r>
          </a:p>
        </p:txBody>
      </p:sp>
    </p:spTree>
    <p:extLst>
      <p:ext uri="{BB962C8B-B14F-4D97-AF65-F5344CB8AC3E}">
        <p14:creationId xmlns:p14="http://schemas.microsoft.com/office/powerpoint/2010/main" val="1087053153"/>
      </p:ext>
    </p:extLst>
  </p:cSld>
  <p:clrMapOvr>
    <a:masterClrMapping/>
  </p:clrMapOvr>
</p:sld>
</file>

<file path=ppt/theme/theme1.xml><?xml version="1.0" encoding="utf-8"?>
<a:theme xmlns:a="http://schemas.openxmlformats.org/drawingml/2006/main" name="Custom">
  <a:themeElements>
    <a:clrScheme name="Custom 23">
      <a:dk1>
        <a:sysClr val="windowText" lastClr="000000"/>
      </a:dk1>
      <a:lt1>
        <a:sysClr val="window" lastClr="FFFFFF"/>
      </a:lt1>
      <a:dk2>
        <a:srgbClr val="44546A"/>
      </a:dk2>
      <a:lt2>
        <a:srgbClr val="E7E6E6"/>
      </a:lt2>
      <a:accent1>
        <a:srgbClr val="58696B"/>
      </a:accent1>
      <a:accent2>
        <a:srgbClr val="95B8BF"/>
      </a:accent2>
      <a:accent3>
        <a:srgbClr val="BFD4D9"/>
      </a:accent3>
      <a:accent4>
        <a:srgbClr val="5B4839"/>
      </a:accent4>
      <a:accent5>
        <a:srgbClr val="C3A398"/>
      </a:accent5>
      <a:accent6>
        <a:srgbClr val="CA553E"/>
      </a:accent6>
      <a:hlink>
        <a:srgbClr val="0563C1"/>
      </a:hlink>
      <a:folHlink>
        <a:srgbClr val="954F72"/>
      </a:folHlink>
    </a:clrScheme>
    <a:fontScheme name="Custom 30">
      <a:majorFont>
        <a:latin typeface="Tisa Offc Serif Pro"/>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M78544816_Win32_SL_V10" id="{8934A6D9-B969-498F-A646-4B502FD69C4E}" vid="{AA78C1C8-456D-41A9-83FC-BC8B9A8EE3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DB7358-0BCB-4DEB-B717-C1D7CC555F05}">
  <ds:schemaRefs>
    <ds:schemaRef ds:uri="http://schemas.microsoft.com/office/2006/documentManagement/types"/>
    <ds:schemaRef ds:uri="16c05727-aa75-4e4a-9b5f-8a80a1165891"/>
    <ds:schemaRef ds:uri="http://purl.org/dc/dcmitype/"/>
    <ds:schemaRef ds:uri="http://schemas.microsoft.com/office/infopath/2007/PartnerControls"/>
    <ds:schemaRef ds:uri="http://schemas.microsoft.com/sharepoint/v3"/>
    <ds:schemaRef ds:uri="http://schemas.openxmlformats.org/package/2006/metadata/core-properties"/>
    <ds:schemaRef ds:uri="http://purl.org/dc/terms/"/>
    <ds:schemaRef ds:uri="http://www.w3.org/XML/1998/namespace"/>
    <ds:schemaRef ds:uri="230e9df3-be65-4c73-a93b-d1236ebd677e"/>
    <ds:schemaRef ds:uri="71af3243-3dd4-4a8d-8c0d-dd76da1f02a5"/>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6DE3707C-8CAB-4302-B7E1-D32E1543E05C}">
  <ds:schemaRefs>
    <ds:schemaRef ds:uri="http://schemas.microsoft.com/sharepoint/v3/contenttype/forms"/>
  </ds:schemaRefs>
</ds:datastoreItem>
</file>

<file path=customXml/itemProps3.xml><?xml version="1.0" encoding="utf-8"?>
<ds:datastoreItem xmlns:ds="http://schemas.openxmlformats.org/officeDocument/2006/customXml" ds:itemID="{B69E9DE5-EFFE-4262-A023-32732F0B66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{9D251F37-0D80-4B16-8F87-3775B8DE38C0}tf78544816_win32</Template>
  <TotalTime>10572</TotalTime>
  <Words>659</Words>
  <Application>Microsoft Office PowerPoint</Application>
  <PresentationFormat>Widescreen</PresentationFormat>
  <Paragraphs>97</Paragraphs>
  <Slides>18</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Adobe Caslon Pro</vt:lpstr>
      <vt:lpstr>AG Foreigner Light-Bold</vt:lpstr>
      <vt:lpstr>AG_Futura</vt:lpstr>
      <vt:lpstr>Aptos</vt:lpstr>
      <vt:lpstr>Arial</vt:lpstr>
      <vt:lpstr>Calibri</vt:lpstr>
      <vt:lpstr>Century Schoolbook</vt:lpstr>
      <vt:lpstr>Tisa Offc Serif Pro</vt:lpstr>
      <vt:lpstr>Univers Light</vt:lpstr>
      <vt:lpstr>Custom</vt:lpstr>
      <vt:lpstr>PowerPoint Presentation</vt:lpstr>
      <vt:lpstr>Core RH Goals</vt:lpstr>
      <vt:lpstr>PowerPoint Presentation</vt:lpstr>
      <vt:lpstr>1stDibs 2023  Revenue</vt:lpstr>
      <vt:lpstr>1stDibs 2023  Orders</vt:lpstr>
      <vt:lpstr>1stDibs 2023  Dealers</vt:lpstr>
      <vt:lpstr>1stDibs 2023  Users</vt:lpstr>
      <vt:lpstr>1stDibs 2023  Inventory</vt:lpstr>
      <vt:lpstr> RH Opportunity – Acquire 1stDibs</vt:lpstr>
      <vt:lpstr> RH Opportunity – Shipping</vt:lpstr>
      <vt:lpstr> RH Opportunity  – 1stDibs Database</vt:lpstr>
      <vt:lpstr> RH Opportunity  – 1stDibs in RH </vt:lpstr>
      <vt:lpstr> RH Opportunity – Media</vt:lpstr>
      <vt:lpstr> RH Opportunity – Sourcebook</vt:lpstr>
      <vt:lpstr>1stDibs 2023 Income Statement</vt:lpstr>
      <vt:lpstr>1stDibs 2023 Balance Sheet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Eff You</dc:creator>
  <cp:lastModifiedBy>Eff You</cp:lastModifiedBy>
  <cp:revision>56</cp:revision>
  <cp:lastPrinted>2024-11-21T00:55:28Z</cp:lastPrinted>
  <dcterms:created xsi:type="dcterms:W3CDTF">2024-11-08T13:39:17Z</dcterms:created>
  <dcterms:modified xsi:type="dcterms:W3CDTF">2024-11-21T00:57:42Z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